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" strictFirstAndLastChars="0" saveSubsetFonts="1">
  <p:sldMasterIdLst>
    <p:sldMasterId id="2147483654" r:id="rId1"/>
  </p:sldMasterIdLst>
  <p:notesMasterIdLst>
    <p:notesMasterId r:id="rId85"/>
  </p:notesMasterIdLst>
  <p:handoutMasterIdLst>
    <p:handoutMasterId r:id="rId86"/>
  </p:handoutMasterIdLst>
  <p:sldIdLst>
    <p:sldId id="256" r:id="rId2"/>
    <p:sldId id="380" r:id="rId3"/>
    <p:sldId id="382" r:id="rId4"/>
    <p:sldId id="364" r:id="rId5"/>
    <p:sldId id="422" r:id="rId6"/>
    <p:sldId id="367" r:id="rId7"/>
    <p:sldId id="368" r:id="rId8"/>
    <p:sldId id="369" r:id="rId9"/>
    <p:sldId id="366" r:id="rId10"/>
    <p:sldId id="360" r:id="rId11"/>
    <p:sldId id="363" r:id="rId12"/>
    <p:sldId id="392" r:id="rId13"/>
    <p:sldId id="423" r:id="rId14"/>
    <p:sldId id="365" r:id="rId15"/>
    <p:sldId id="359" r:id="rId16"/>
    <p:sldId id="424" r:id="rId17"/>
    <p:sldId id="370" r:id="rId18"/>
    <p:sldId id="371" r:id="rId19"/>
    <p:sldId id="372" r:id="rId20"/>
    <p:sldId id="377" r:id="rId21"/>
    <p:sldId id="373" r:id="rId22"/>
    <p:sldId id="432" r:id="rId23"/>
    <p:sldId id="433" r:id="rId24"/>
    <p:sldId id="434" r:id="rId25"/>
    <p:sldId id="374" r:id="rId26"/>
    <p:sldId id="375" r:id="rId27"/>
    <p:sldId id="376" r:id="rId28"/>
    <p:sldId id="378" r:id="rId29"/>
    <p:sldId id="384" r:id="rId30"/>
    <p:sldId id="381" r:id="rId31"/>
    <p:sldId id="258" r:id="rId32"/>
    <p:sldId id="342" r:id="rId33"/>
    <p:sldId id="343" r:id="rId34"/>
    <p:sldId id="344" r:id="rId35"/>
    <p:sldId id="427" r:id="rId36"/>
    <p:sldId id="353" r:id="rId37"/>
    <p:sldId id="426" r:id="rId38"/>
    <p:sldId id="393" r:id="rId39"/>
    <p:sldId id="264" r:id="rId40"/>
    <p:sldId id="301" r:id="rId41"/>
    <p:sldId id="396" r:id="rId42"/>
    <p:sldId id="395" r:id="rId43"/>
    <p:sldId id="394" r:id="rId44"/>
    <p:sldId id="397" r:id="rId45"/>
    <p:sldId id="302" r:id="rId46"/>
    <p:sldId id="303" r:id="rId47"/>
    <p:sldId id="399" r:id="rId48"/>
    <p:sldId id="391" r:id="rId49"/>
    <p:sldId id="429" r:id="rId50"/>
    <p:sldId id="428" r:id="rId51"/>
    <p:sldId id="430" r:id="rId52"/>
    <p:sldId id="388" r:id="rId53"/>
    <p:sldId id="273" r:id="rId54"/>
    <p:sldId id="274" r:id="rId55"/>
    <p:sldId id="275" r:id="rId56"/>
    <p:sldId id="276" r:id="rId57"/>
    <p:sldId id="340" r:id="rId58"/>
    <p:sldId id="435" r:id="rId59"/>
    <p:sldId id="437" r:id="rId60"/>
    <p:sldId id="398" r:id="rId61"/>
    <p:sldId id="402" r:id="rId62"/>
    <p:sldId id="400" r:id="rId63"/>
    <p:sldId id="403" r:id="rId64"/>
    <p:sldId id="401" r:id="rId65"/>
    <p:sldId id="412" r:id="rId66"/>
    <p:sldId id="436" r:id="rId67"/>
    <p:sldId id="404" r:id="rId68"/>
    <p:sldId id="420" r:id="rId69"/>
    <p:sldId id="421" r:id="rId70"/>
    <p:sldId id="413" r:id="rId71"/>
    <p:sldId id="431" r:id="rId72"/>
    <p:sldId id="405" r:id="rId73"/>
    <p:sldId id="417" r:id="rId74"/>
    <p:sldId id="414" r:id="rId75"/>
    <p:sldId id="406" r:id="rId76"/>
    <p:sldId id="407" r:id="rId77"/>
    <p:sldId id="408" r:id="rId78"/>
    <p:sldId id="410" r:id="rId79"/>
    <p:sldId id="411" r:id="rId80"/>
    <p:sldId id="418" r:id="rId81"/>
    <p:sldId id="416" r:id="rId82"/>
    <p:sldId id="419" r:id="rId83"/>
    <p:sldId id="415" r:id="rId8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Osaka" charset="0"/>
        <a:cs typeface="Osaka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Osaka" charset="0"/>
        <a:cs typeface="Osaka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Osaka" charset="0"/>
        <a:cs typeface="Osaka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Osaka" charset="0"/>
        <a:cs typeface="Osaka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Osaka" charset="0"/>
        <a:cs typeface="Osaka" charset="0"/>
      </a:defRPr>
    </a:lvl5pPr>
    <a:lvl6pPr marL="2286000" algn="l" defTabSz="457200" rtl="0" eaLnBrk="1" latinLnBrk="0" hangingPunct="1">
      <a:defRPr sz="1200" kern="1200">
        <a:solidFill>
          <a:srgbClr val="000000"/>
        </a:solidFill>
        <a:latin typeface="Arial" charset="0"/>
        <a:ea typeface="Osaka" charset="0"/>
        <a:cs typeface="Osaka" charset="0"/>
      </a:defRPr>
    </a:lvl6pPr>
    <a:lvl7pPr marL="2743200" algn="l" defTabSz="457200" rtl="0" eaLnBrk="1" latinLnBrk="0" hangingPunct="1">
      <a:defRPr sz="1200" kern="1200">
        <a:solidFill>
          <a:srgbClr val="000000"/>
        </a:solidFill>
        <a:latin typeface="Arial" charset="0"/>
        <a:ea typeface="Osaka" charset="0"/>
        <a:cs typeface="Osaka" charset="0"/>
      </a:defRPr>
    </a:lvl7pPr>
    <a:lvl8pPr marL="3200400" algn="l" defTabSz="457200" rtl="0" eaLnBrk="1" latinLnBrk="0" hangingPunct="1">
      <a:defRPr sz="1200" kern="1200">
        <a:solidFill>
          <a:srgbClr val="000000"/>
        </a:solidFill>
        <a:latin typeface="Arial" charset="0"/>
        <a:ea typeface="Osaka" charset="0"/>
        <a:cs typeface="Osaka" charset="0"/>
      </a:defRPr>
    </a:lvl8pPr>
    <a:lvl9pPr marL="3657600" algn="l" defTabSz="457200" rtl="0" eaLnBrk="1" latinLnBrk="0" hangingPunct="1">
      <a:defRPr sz="1200" kern="1200">
        <a:solidFill>
          <a:srgbClr val="000000"/>
        </a:solidFill>
        <a:latin typeface="Arial" charset="0"/>
        <a:ea typeface="Osaka" charset="0"/>
        <a:cs typeface="Osaka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101"/>
    <a:srgbClr val="005F01"/>
    <a:srgbClr val="F8DD60"/>
    <a:srgbClr val="18342B"/>
    <a:srgbClr val="131313"/>
    <a:srgbClr val="484848"/>
    <a:srgbClr val="00008A"/>
    <a:srgbClr val="00009A"/>
    <a:srgbClr val="CE2B4F"/>
    <a:srgbClr val="E81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-1576" y="-328"/>
      </p:cViewPr>
      <p:guideLst>
        <p:guide orient="horz" pos="2158"/>
        <p:guide pos="2309"/>
      </p:guideLst>
    </p:cSldViewPr>
  </p:slideViewPr>
  <p:outlineViewPr>
    <p:cViewPr>
      <p:scale>
        <a:sx n="33" d="100"/>
        <a:sy n="33" d="100"/>
      </p:scale>
      <p:origin x="0" y="194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CC5188DF-492D-BB4E-A218-51A7B166A12D}" type="datetime1">
              <a:rPr lang="en-US"/>
              <a:pPr/>
              <a:t>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52C0B1FD-06D0-0948-BD98-2A9E58043E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33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9" name="Rectangle 5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1579BD55-2A74-9046-A627-207F81903D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01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74165EBE-8BF0-F34C-803F-550083149C54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2326C028-8628-AC4C-9C1D-1260FA775840}" type="slidenum">
              <a:rPr lang="en-US"/>
              <a:pPr eaLnBrk="1" hangingPunct="1"/>
              <a:t>43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2326C028-8628-AC4C-9C1D-1260FA775840}" type="slidenum">
              <a:rPr lang="en-US"/>
              <a:pPr eaLnBrk="1" hangingPunct="1"/>
              <a:t>44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A269169E-23C1-9F45-8E82-4BBA0B294332}" type="slidenum">
              <a:rPr lang="en-US"/>
              <a:pPr eaLnBrk="1" hangingPunct="1"/>
              <a:t>45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E5A13302-1486-EF4A-9DD1-815856BB60A7}" type="slidenum">
              <a:rPr lang="en-US"/>
              <a:pPr eaLnBrk="1" hangingPunct="1"/>
              <a:t>46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AF939B20-E658-4E4F-823E-35C3B8EEE6EB}" type="slidenum">
              <a:rPr lang="en-US"/>
              <a:pPr eaLnBrk="1" hangingPunct="1"/>
              <a:t>53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FF0DB49E-C686-BC43-B455-BE2851727DD5}" type="slidenum">
              <a:rPr lang="en-US"/>
              <a:pPr eaLnBrk="1" hangingPunct="1"/>
              <a:t>54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B02956E3-A6E6-8940-AB5A-1BF9A3974050}" type="slidenum">
              <a:rPr lang="en-US"/>
              <a:pPr eaLnBrk="1" hangingPunct="1"/>
              <a:t>55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99AE86BC-F121-3045-A837-EFDE2BA67A4C}" type="slidenum">
              <a:rPr lang="en-US"/>
              <a:pPr eaLnBrk="1" hangingPunct="1"/>
              <a:t>56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4BD3AFEC-0E69-5049-B63E-66DBE81E6BFA}" type="slidenum">
              <a:rPr lang="en-US"/>
              <a:pPr eaLnBrk="1" hangingPunct="1"/>
              <a:t>59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9BD55-2A74-9046-A627-207F81903D8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4BD3AFEC-0E69-5049-B63E-66DBE81E6BFA}" type="slidenum">
              <a:rPr lang="en-US"/>
              <a:pPr eaLnBrk="1" hangingPunct="1"/>
              <a:t>2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4BD3AFEC-0E69-5049-B63E-66DBE81E6BFA}" type="slidenum">
              <a:rPr lang="en-US"/>
              <a:pPr eaLnBrk="1" hangingPunct="1"/>
              <a:t>3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4BD3AFEC-0E69-5049-B63E-66DBE81E6BFA}" type="slidenum">
              <a:rPr lang="en-US"/>
              <a:pPr eaLnBrk="1" hangingPunct="1"/>
              <a:t>30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158C56B4-2E50-B14B-837D-86EC1F613AE0}" type="slidenum">
              <a:rPr lang="en-US"/>
              <a:pPr eaLnBrk="1" hangingPunct="1"/>
              <a:t>31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20EDE334-D5CD-2A4D-B859-9B14142AF50A}" type="slidenum">
              <a:rPr lang="en-US"/>
              <a:pPr eaLnBrk="1" hangingPunct="1"/>
              <a:t>39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4392499A-E37E-B34C-AE12-50D035AFA49D}" type="slidenum">
              <a:rPr lang="en-US"/>
              <a:pPr eaLnBrk="1" hangingPunct="1"/>
              <a:t>40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4392499A-E37E-B34C-AE12-50D035AFA49D}" type="slidenum">
              <a:rPr lang="en-US"/>
              <a:pPr eaLnBrk="1" hangingPunct="1"/>
              <a:t>41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/>
            <a:fld id="{2326C028-8628-AC4C-9C1D-1260FA775840}" type="slidenum">
              <a:rPr lang="en-US"/>
              <a:pPr eaLnBrk="1" hangingPunct="1"/>
              <a:t>42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skitched-3-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911600"/>
            <a:ext cx="313213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15566"/>
            <a:ext cx="5257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4000"/>
            <a:ext cx="4572000" cy="1397000"/>
          </a:xfrm>
        </p:spPr>
        <p:txBody>
          <a:bodyPr anchor="b" anchorCtr="0"/>
          <a:lstStyle>
            <a:lvl1pPr marL="0" indent="0" algn="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chemeClr val="tx1"/>
                </a:solidFill>
                <a:ea typeface="Osaka" charset="-128"/>
                <a:cs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707532D-10C1-AA49-B4A4-A871B8E03A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5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2CF810-0B07-184E-84E0-41DED501C3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4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553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553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33BB56-6E68-544B-8C9F-13E282C5B4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49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16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447800"/>
            <a:ext cx="3810000" cy="51054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CB4F50-8A92-1341-86DF-076A734B50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62E5F5-0C21-9C4A-BC4C-44B543378C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C401C6-BD98-8041-B93C-1190C5851B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3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530D0E-9166-E742-8E42-1AA48E07CD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0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5D5022-396B-7447-AC4F-4B1A8105A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7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779A4-4C84-1941-96D9-5672149805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5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3CCBC3-73FF-FB42-B740-C862A4A258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65E778-3EE5-3E4E-B528-FFF943E037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0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D5A190-1C5A-CB4C-A5F4-3E77F37F80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7867" y="0"/>
            <a:ext cx="77703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tx1"/>
                </a:solidFill>
              </a:defRPr>
            </a:lvl1pPr>
          </a:lstStyle>
          <a:p>
            <a:fld id="{E80EBE70-F617-1A4B-A964-3C951D732DEE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9" name="Picture 9" descr="skitched-3-4-1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887" y="310093"/>
            <a:ext cx="10144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 i="0">
          <a:solidFill>
            <a:schemeClr val="tx1"/>
          </a:solidFill>
          <a:latin typeface="Helvetica Neue Light"/>
          <a:ea typeface="+mj-ea"/>
          <a:cs typeface="Osaka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ahoma" pitchFamily="1" charset="0"/>
          <a:ea typeface="Osaka" pitchFamily="1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ahoma" pitchFamily="1" charset="0"/>
          <a:ea typeface="Osaka" pitchFamily="1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ahoma" pitchFamily="1" charset="0"/>
          <a:ea typeface="Osaka" pitchFamily="1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ahoma" pitchFamily="1" charset="0"/>
          <a:ea typeface="Osaka" pitchFamily="1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ahoma" pitchFamily="1" charset="0"/>
          <a:ea typeface="Osaka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ahoma" pitchFamily="1" charset="0"/>
          <a:ea typeface="Osaka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ahoma" pitchFamily="1" charset="0"/>
          <a:ea typeface="Osaka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ahoma" pitchFamily="1" charset="0"/>
          <a:ea typeface="Osaka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84848"/>
          </a:solidFill>
          <a:latin typeface="Helvetica Neue"/>
          <a:ea typeface="+mn-ea"/>
          <a:cs typeface="Osaka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84848"/>
          </a:solidFill>
          <a:latin typeface="Helvetica Neue"/>
          <a:ea typeface="+mn-ea"/>
          <a:cs typeface="Osaka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84848"/>
          </a:solidFill>
          <a:latin typeface="Helvetica Neue"/>
          <a:ea typeface="+mn-ea"/>
          <a:cs typeface="Osaka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84848"/>
          </a:solidFill>
          <a:latin typeface="Helvetica Neue"/>
          <a:ea typeface="+mn-ea"/>
          <a:cs typeface="Osaka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84848"/>
          </a:solidFill>
          <a:latin typeface="Helvetica Neue"/>
          <a:ea typeface="+mn-ea"/>
          <a:cs typeface="Osak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flickr.com/photos/mricon/1836673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upload.wikimedia.org/wikipedia/commons/c/c1/Sony_tv_set_0001.JPG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lickr.com/photos/revsorg/1168346563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medycentral.com/motherload/index.jhtml?ml_video=72347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wivel.com/graphs/show/24179222" TargetMode="Externa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cs186berkeley.net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685800" y="1915566"/>
            <a:ext cx="7451484" cy="1143000"/>
          </a:xfrm>
          <a:noFill/>
        </p:spPr>
        <p:txBody>
          <a:bodyPr/>
          <a:lstStyle/>
          <a:p>
            <a:pPr eaLnBrk="1" hangingPunct="1">
              <a:spcAft>
                <a:spcPts val="13"/>
              </a:spcAft>
            </a:pPr>
            <a:r>
              <a:rPr lang="en-US" dirty="0">
                <a:ea typeface="Osaka" charset="0"/>
                <a:cs typeface="Osaka" charset="0"/>
              </a:rPr>
              <a:t>CS186: </a:t>
            </a:r>
            <a:r>
              <a:rPr lang="en-US" dirty="0" smtClean="0">
                <a:ea typeface="Osaka" charset="0"/>
                <a:cs typeface="Osaka" charset="0"/>
              </a:rPr>
              <a:t>Introduction </a:t>
            </a:r>
            <a:r>
              <a:rPr lang="en-US" dirty="0">
                <a:ea typeface="Osaka" charset="0"/>
                <a:cs typeface="Osaka" charset="0"/>
              </a:rPr>
              <a:t>to Database Systems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1625"/>
            <a:ext cx="4495800" cy="13763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Osaka" charset="0"/>
                <a:cs typeface="Osaka" charset="0"/>
              </a:rPr>
              <a:t>Joe </a:t>
            </a:r>
            <a:r>
              <a:rPr lang="en-US" sz="2800" dirty="0" smtClean="0">
                <a:ea typeface="Osaka" charset="0"/>
                <a:cs typeface="Osaka" charset="0"/>
              </a:rPr>
              <a:t>Hellerstein</a:t>
            </a:r>
            <a:endParaRPr lang="en-US" sz="2800" dirty="0">
              <a:ea typeface="Osaka" charset="0"/>
              <a:cs typeface="Osaka" charset="0"/>
            </a:endParaRPr>
          </a:p>
          <a:p>
            <a:pPr eaLnBrk="1" hangingPunct="1">
              <a:lnSpc>
                <a:spcPct val="90000"/>
              </a:lnSpc>
              <a:spcAft>
                <a:spcPts val="13"/>
              </a:spcAft>
            </a:pPr>
            <a:r>
              <a:rPr lang="en-US" sz="2800" dirty="0">
                <a:ea typeface="Osaka" charset="0"/>
                <a:cs typeface="Osaka" charset="0"/>
              </a:rPr>
              <a:t>Spring </a:t>
            </a:r>
            <a:r>
              <a:rPr lang="en-US" sz="2800" dirty="0" smtClean="0">
                <a:ea typeface="Osaka" charset="0"/>
                <a:cs typeface="Osaka" charset="0"/>
              </a:rPr>
              <a:t>2012</a:t>
            </a:r>
            <a:endParaRPr lang="en-US" sz="2800" dirty="0">
              <a:ea typeface="Osaka" charset="0"/>
              <a:cs typeface="Osaka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367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2371E-7 -4.14272E-6 L -0.00017 -0.610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05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8468"/>
          <a:stretch/>
        </p:blipFill>
        <p:spPr>
          <a:xfrm>
            <a:off x="0" y="0"/>
            <a:ext cx="9144000" cy="121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1895E-7 4.4604E-6 L -0.00017 -0.569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8468"/>
          <a:stretch/>
        </p:blipFill>
        <p:spPr>
          <a:xfrm>
            <a:off x="0" y="-3897127"/>
            <a:ext cx="9144000" cy="121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2371E-7 2.38316E-6 L -5.52371E-7 -0.167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for 2013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0548" b="-20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513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internet?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5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going 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89827" y="1299045"/>
            <a:ext cx="8361003" cy="5925938"/>
            <a:chOff x="144" y="0"/>
            <a:chExt cx="5812" cy="412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144" y="0"/>
              <a:ext cx="5707" cy="4120"/>
              <a:chOff x="0" y="0"/>
              <a:chExt cx="5707" cy="412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" y="241"/>
                <a:ext cx="5056" cy="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707" cy="4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292" y="3324"/>
              <a:ext cx="5664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u="sng" dirty="0">
                  <a:solidFill>
                    <a:schemeClr val="tx1"/>
                  </a:solidFill>
                  <a:ea typeface="ＭＳ Ｐゴシック" charset="0"/>
                  <a:cs typeface="Bradley Hand ITC TT-Bold" charset="0"/>
                  <a:hlinkClick r:id="rId4"/>
                </a:rPr>
                <a:t>http://flickr.com/photos/mricon/1836673/</a:t>
              </a:r>
              <a:endParaRPr lang="en-US" sz="1200" u="sng" dirty="0">
                <a:solidFill>
                  <a:schemeClr val="tx1"/>
                </a:solidFill>
                <a:ea typeface="ＭＳ Ｐゴシック" charset="0"/>
                <a:cs typeface="Bradley Hand ITC TT-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05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going on?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6209" b="6209"/>
          <a:stretch>
            <a:fillRect/>
          </a:stretch>
        </p:blipFill>
        <p:spPr/>
      </p:pic>
      <p:pic>
        <p:nvPicPr>
          <p:cNvPr id="8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4" y="1319173"/>
            <a:ext cx="8209953" cy="592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802736" y="6080069"/>
            <a:ext cx="8148094" cy="664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u="sng" dirty="0">
                <a:solidFill>
                  <a:schemeClr val="tx1"/>
                </a:solidFill>
                <a:ea typeface="ＭＳ Ｐゴシック" charset="0"/>
                <a:cs typeface="Bradley Hand ITC TT-Bold" charset="0"/>
                <a:hlinkClick r:id="rId4"/>
              </a:rPr>
              <a:t>http://upload.wikimedia.org/wikipedia/commons/c/c1/Sony_tv_set_0001.</a:t>
            </a:r>
            <a:r>
              <a:rPr lang="en-US" u="sng" dirty="0" smtClean="0">
                <a:solidFill>
                  <a:schemeClr val="tx1"/>
                </a:solidFill>
                <a:ea typeface="ＭＳ Ｐゴシック" charset="0"/>
                <a:cs typeface="Bradley Hand ITC TT-Bold" charset="0"/>
                <a:hlinkClick r:id="rId4"/>
              </a:rPr>
              <a:t>JPG</a:t>
            </a:r>
            <a:r>
              <a:rPr lang="en-US" u="sng" dirty="0" smtClean="0">
                <a:solidFill>
                  <a:schemeClr val="tx1"/>
                </a:solidFill>
                <a:ea typeface="ＭＳ Ｐゴシック" charset="0"/>
                <a:cs typeface="Bradley Hand ITC TT-Bold" charset="0"/>
              </a:rPr>
              <a:t> </a:t>
            </a:r>
            <a:endParaRPr lang="en-US" sz="1200" u="sng" dirty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0389" y="2828250"/>
            <a:ext cx="3073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503" y="981311"/>
            <a:ext cx="3678454" cy="552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0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60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rrowheads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760" y="848754"/>
            <a:ext cx="4031939" cy="600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0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60999"/>
                  </a:srgb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/>
          </p:cNvSpPr>
          <p:nvPr/>
        </p:nvSpPr>
        <p:spPr bwMode="auto">
          <a:xfrm>
            <a:off x="4491633" y="6369248"/>
            <a:ext cx="44291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u="sng" dirty="0">
                <a:solidFill>
                  <a:schemeClr val="tx1"/>
                </a:solidFill>
                <a:ea typeface="ＭＳ Ｐゴシック" charset="0"/>
                <a:cs typeface="Bradley Hand ITC TT-Bold" charset="0"/>
                <a:hlinkClick r:id="rId2"/>
              </a:rPr>
              <a:t>http://www.flickr.com/photos/revsorg/1168346563/</a:t>
            </a:r>
            <a:endParaRPr lang="en-US" sz="1100" u="sng" dirty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</p:txBody>
      </p:sp>
      <p:pic>
        <p:nvPicPr>
          <p:cNvPr id="26629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86" y="1363494"/>
            <a:ext cx="2080617" cy="2071688"/>
          </a:xfrm>
          <a:prstGeom prst="rect">
            <a:avLst/>
          </a:prstGeom>
          <a:noFill/>
          <a:ln>
            <a:noFill/>
          </a:ln>
          <a:effectLst>
            <a:outerShdw blurRad="38100" dist="126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32235" y="1946672"/>
            <a:ext cx="7679531" cy="4652367"/>
          </a:xfrm>
          <a:ln/>
        </p:spPr>
        <p:txBody>
          <a:bodyPr/>
          <a:lstStyle/>
          <a:p>
            <a:r>
              <a:rPr lang="en-US" sz="2800" dirty="0"/>
              <a:t>Software Logs</a:t>
            </a:r>
          </a:p>
          <a:p>
            <a:r>
              <a:rPr lang="en-US" sz="2800" dirty="0" smtClean="0"/>
              <a:t>RFID</a:t>
            </a:r>
            <a:endParaRPr lang="en-US" sz="2800" dirty="0"/>
          </a:p>
          <a:p>
            <a:r>
              <a:rPr lang="en-US" sz="2800" dirty="0"/>
              <a:t>GPS</a:t>
            </a:r>
          </a:p>
          <a:p>
            <a:r>
              <a:rPr lang="en-US" sz="2800" dirty="0" err="1" smtClean="0"/>
              <a:t>IoT</a:t>
            </a:r>
            <a:endParaRPr lang="en-US" sz="2800" dirty="0" smtClean="0"/>
          </a:p>
          <a:p>
            <a:r>
              <a:rPr lang="en-US" sz="2800" dirty="0" smtClean="0"/>
              <a:t>Quantified self</a:t>
            </a:r>
            <a:endParaRPr lang="en-US" sz="2800" dirty="0"/>
          </a:p>
          <a:p>
            <a:r>
              <a:rPr lang="en-US" sz="2800" dirty="0" smtClean="0"/>
              <a:t>Microphones</a:t>
            </a:r>
            <a:endParaRPr lang="en-US" sz="2800" dirty="0"/>
          </a:p>
          <a:p>
            <a:r>
              <a:rPr lang="en-US" sz="2800" dirty="0"/>
              <a:t>Cameras</a:t>
            </a:r>
          </a:p>
          <a:p>
            <a:r>
              <a:rPr lang="en-US" sz="2800" dirty="0"/>
              <a:t>...</a:t>
            </a: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Industrial Revolution of Data!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7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6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build="p" bldLvl="5" autoUpdateAnimBg="0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is knowledge</a:t>
            </a:r>
          </a:p>
          <a:p>
            <a:pPr lvl="1"/>
            <a:r>
              <a:rPr lang="en-US" sz="2400" dirty="0" smtClean="0"/>
              <a:t>albert </a:t>
            </a:r>
            <a:r>
              <a:rPr lang="en-US" sz="2400" dirty="0" err="1" smtClean="0"/>
              <a:t>einstein</a:t>
            </a:r>
            <a:endParaRPr lang="en-US" sz="2400" dirty="0" smtClean="0"/>
          </a:p>
          <a:p>
            <a:r>
              <a:rPr lang="en-US" dirty="0" smtClean="0"/>
              <a:t>knowledge is power</a:t>
            </a:r>
          </a:p>
          <a:p>
            <a:pPr lvl="1"/>
            <a:r>
              <a:rPr lang="en-US" sz="2400" dirty="0" smtClean="0"/>
              <a:t>sir </a:t>
            </a:r>
            <a:r>
              <a:rPr lang="en-US" sz="2400" dirty="0" err="1" smtClean="0"/>
              <a:t>francis</a:t>
            </a:r>
            <a:r>
              <a:rPr lang="en-US" sz="2400" dirty="0" smtClean="0"/>
              <a:t> bacon</a:t>
            </a:r>
          </a:p>
          <a:p>
            <a:r>
              <a:rPr lang="en-US" dirty="0" smtClean="0"/>
              <a:t>with great power </a:t>
            </a:r>
            <a:br>
              <a:rPr lang="en-US" dirty="0" smtClean="0"/>
            </a:br>
            <a:r>
              <a:rPr lang="en-US" dirty="0" smtClean="0"/>
              <a:t>comes great responsibility</a:t>
            </a:r>
          </a:p>
          <a:p>
            <a:pPr lvl="1"/>
            <a:r>
              <a:rPr lang="en-US" sz="2400" dirty="0" smtClean="0"/>
              <a:t>uncle ben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46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Osaka" charset="0"/>
                <a:cs typeface="Osaka" charset="0"/>
              </a:rPr>
              <a:t>Queries for Today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Osaka" charset="0"/>
                <a:cs typeface="Osaka" charset="0"/>
              </a:rPr>
              <a:t>Why?</a:t>
            </a:r>
          </a:p>
          <a:p>
            <a:pPr eaLnBrk="1" hangingPunct="1"/>
            <a:r>
              <a:rPr lang="en-US" dirty="0" smtClean="0">
                <a:ea typeface="Osaka" charset="0"/>
                <a:cs typeface="Osaka" charset="0"/>
              </a:rPr>
              <a:t>What</a:t>
            </a:r>
            <a:r>
              <a:rPr lang="en-US" dirty="0">
                <a:ea typeface="Osaka" charset="0"/>
                <a:cs typeface="Osaka" charset="0"/>
              </a:rPr>
              <a:t>? </a:t>
            </a:r>
          </a:p>
          <a:p>
            <a:pPr eaLnBrk="1" hangingPunct="1"/>
            <a:r>
              <a:rPr lang="en-US" dirty="0" smtClean="0">
                <a:ea typeface="Osaka" charset="0"/>
                <a:cs typeface="Osaka" charset="0"/>
              </a:rPr>
              <a:t>Who</a:t>
            </a:r>
            <a:r>
              <a:rPr lang="en-US" dirty="0">
                <a:ea typeface="Osaka" charset="0"/>
                <a:cs typeface="Osaka" charset="0"/>
              </a:rPr>
              <a:t>?</a:t>
            </a:r>
          </a:p>
          <a:p>
            <a:pPr eaLnBrk="1" hangingPunct="1"/>
            <a:r>
              <a:rPr lang="en-US" dirty="0">
                <a:ea typeface="Osaka" charset="0"/>
                <a:cs typeface="Osaka" charset="0"/>
              </a:rPr>
              <a:t>How?</a:t>
            </a:r>
          </a:p>
          <a:p>
            <a:pPr eaLnBrk="1" hangingPunct="1"/>
            <a:r>
              <a:rPr lang="en-US" dirty="0">
                <a:ea typeface="Osaka" charset="0"/>
                <a:cs typeface="Osaka" charset="0"/>
              </a:rPr>
              <a:t>For instance?</a:t>
            </a:r>
          </a:p>
        </p:txBody>
      </p:sp>
    </p:spTree>
    <p:extLst>
      <p:ext uri="{BB962C8B-B14F-4D97-AF65-F5344CB8AC3E}">
        <p14:creationId xmlns:p14="http://schemas.microsoft.com/office/powerpoint/2010/main" val="2382719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989620" cy="5105400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With a collaborative spirit, with a collaborative platform where people can upload data, explore data, compare solutions, discuss the results, build consensus, we can ... engage passionate people, local communities, media and this will raise – incredibly – the amount of people who can understand what is going on.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And this would have fantastic outcomes: the engagement of people, especially new generations; it would increase knowledge, unlock statistics, improve transparency and accountability of public policies, change culture, increase numeracy, and in the end, improve democracy and welfare.</a:t>
            </a:r>
            <a:r>
              <a:rPr lang="ja-JP" altLang="en-US" sz="2400" dirty="0">
                <a:latin typeface="Arial"/>
              </a:rPr>
              <a:t>”</a:t>
            </a:r>
            <a:endParaRPr lang="en-US" sz="2400" dirty="0"/>
          </a:p>
          <a:p>
            <a:pPr lvl="3"/>
            <a:r>
              <a:rPr lang="en-US" sz="1400" dirty="0"/>
              <a:t>Enrico </a:t>
            </a:r>
            <a:r>
              <a:rPr lang="en-US" sz="1400" dirty="0" err="1"/>
              <a:t>Giovannini</a:t>
            </a:r>
            <a:r>
              <a:rPr lang="en-US" sz="1400" dirty="0"/>
              <a:t>, Chief Statistician, OECD.  June, </a:t>
            </a:r>
            <a:r>
              <a:rPr lang="en-US" sz="1400" dirty="0" smtClean="0"/>
              <a:t>2007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4949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447800"/>
            <a:ext cx="4302125" cy="51054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olbert’s </a:t>
            </a:r>
            <a:r>
              <a:rPr lang="en-US" dirty="0" err="1"/>
              <a:t>W</a:t>
            </a:r>
            <a:r>
              <a:rPr lang="en-US" dirty="0" err="1" smtClean="0"/>
              <a:t>ikiality</a:t>
            </a:r>
            <a:endParaRPr lang="en-US" dirty="0" smtClean="0"/>
          </a:p>
          <a:p>
            <a:pPr lvl="1"/>
            <a:r>
              <a:rPr lang="en-US" sz="2400" dirty="0"/>
              <a:t>together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we can all create a reality that we all can agree on; the reality that we just agreed on.</a:t>
            </a:r>
            <a:r>
              <a:rPr lang="ja-JP" altLang="en-US" sz="2400" dirty="0" smtClean="0">
                <a:latin typeface="Arial"/>
              </a:rPr>
              <a:t>”</a:t>
            </a:r>
            <a:endParaRPr lang="en-US" altLang="ja-JP" sz="2400" dirty="0" smtClean="0">
              <a:latin typeface="Arial"/>
            </a:endParaRPr>
          </a:p>
          <a:p>
            <a:pPr lvl="1"/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Definitions will welcome us as liberators</a:t>
            </a:r>
            <a:r>
              <a:rPr lang="ja-JP" altLang="en-US" sz="2400" dirty="0" smtClean="0">
                <a:latin typeface="Arial"/>
              </a:rPr>
              <a:t>”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4439827" y="2063750"/>
            <a:ext cx="4704173" cy="3746500"/>
            <a:chOff x="0" y="0"/>
            <a:chExt cx="3576" cy="2848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0" y="0"/>
              <a:ext cx="3576" cy="2848"/>
              <a:chOff x="0" y="0"/>
              <a:chExt cx="3576" cy="2848"/>
            </a:xfrm>
          </p:grpSpPr>
          <p:pic>
            <p:nvPicPr>
              <p:cNvPr id="7" name="Picture 3">
                <a:hlinkClick r:id="rId2"/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" y="96"/>
                <a:ext cx="3320" cy="2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76" cy="28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Rectangle 6"/>
            <p:cNvSpPr>
              <a:spLocks/>
            </p:cNvSpPr>
            <p:nvPr/>
          </p:nvSpPr>
          <p:spPr bwMode="auto">
            <a:xfrm>
              <a:off x="582" y="2520"/>
              <a:ext cx="241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200">
                  <a:solidFill>
                    <a:schemeClr val="tx1"/>
                  </a:solidFill>
                  <a:ea typeface="ＭＳ Ｐゴシック" charset="0"/>
                  <a:cs typeface="Bradley Hand ITC TT-Bold" charset="0"/>
                </a:rPr>
                <a:t>COMEDY CENTRAL VIDEO ARCHIVE VIA WIKIPEDIA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16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Screen Shot 2015-01-20 at 1.08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" y="1045882"/>
            <a:ext cx="8777857" cy="57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0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Screen Shot 2015-01-20 at 1.08.53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" y="1045882"/>
            <a:ext cx="8777857" cy="5737686"/>
          </a:xfrm>
          <a:prstGeom prst="rect">
            <a:avLst/>
          </a:prstGeom>
        </p:spPr>
      </p:pic>
      <p:pic>
        <p:nvPicPr>
          <p:cNvPr id="4" name="Picture 3" descr="Screen Shot 2015-01-20 at 1.11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4" y="1150470"/>
            <a:ext cx="3247888" cy="5303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42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Screen Shot 2015-01-20 at 1.08.53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" y="1045882"/>
            <a:ext cx="8777857" cy="5737686"/>
          </a:xfrm>
          <a:prstGeom prst="rect">
            <a:avLst/>
          </a:prstGeom>
        </p:spPr>
      </p:pic>
      <p:pic>
        <p:nvPicPr>
          <p:cNvPr id="4" name="Picture 3" descr="Screen Shot 2015-01-20 at 1.11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4" y="1150470"/>
            <a:ext cx="3247888" cy="5303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Screen Shot 2015-01-20 at 1.10.1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4" y="2217345"/>
            <a:ext cx="8561294" cy="294268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 bwMode="auto">
          <a:xfrm>
            <a:off x="3406588" y="3242236"/>
            <a:ext cx="1718236" cy="388470"/>
          </a:xfrm>
          <a:prstGeom prst="ellipse">
            <a:avLst/>
          </a:prstGeom>
          <a:solidFill>
            <a:srgbClr val="FFFF00">
              <a:alpha val="28000"/>
            </a:srgbClr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406588" y="1616636"/>
            <a:ext cx="5643287" cy="1819835"/>
            <a:chOff x="3406588" y="1616636"/>
            <a:chExt cx="5643287" cy="1819835"/>
          </a:xfrm>
        </p:grpSpPr>
        <p:grpSp>
          <p:nvGrpSpPr>
            <p:cNvPr id="12" name="Group 11"/>
            <p:cNvGrpSpPr/>
            <p:nvPr/>
          </p:nvGrpSpPr>
          <p:grpSpPr>
            <a:xfrm>
              <a:off x="5097928" y="1616636"/>
              <a:ext cx="3951947" cy="893482"/>
              <a:chOff x="5097928" y="1616636"/>
              <a:chExt cx="3951947" cy="893482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097928" y="1616636"/>
                <a:ext cx="3951947" cy="893482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endPara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8" name="Picture 7" descr="Screen Shot 2015-01-20 at 1.14.54 PM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25" b="19900"/>
              <a:stretch/>
            </p:blipFill>
            <p:spPr>
              <a:xfrm>
                <a:off x="5780368" y="1897528"/>
                <a:ext cx="2603500" cy="358589"/>
              </a:xfrm>
              <a:prstGeom prst="rect">
                <a:avLst/>
              </a:prstGeom>
            </p:spPr>
          </p:pic>
        </p:grpSp>
        <p:cxnSp>
          <p:nvCxnSpPr>
            <p:cNvPr id="14" name="Straight Connector 13"/>
            <p:cNvCxnSpPr>
              <a:stCxn id="6" idx="2"/>
              <a:endCxn id="10" idx="2"/>
            </p:cNvCxnSpPr>
            <p:nvPr/>
          </p:nvCxnSpPr>
          <p:spPr bwMode="auto">
            <a:xfrm flipV="1">
              <a:off x="3406588" y="2063377"/>
              <a:ext cx="1691340" cy="1373094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6" idx="6"/>
              <a:endCxn id="10" idx="5"/>
            </p:cNvCxnSpPr>
            <p:nvPr/>
          </p:nvCxnSpPr>
          <p:spPr bwMode="auto">
            <a:xfrm flipV="1">
              <a:off x="5124824" y="2379271"/>
              <a:ext cx="3346302" cy="1057200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2298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78"/>
            <a:ext cx="9144000" cy="24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25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7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8"/>
          <a:stretch>
            <a:fillRect/>
          </a:stretch>
        </p:blipFill>
        <p:spPr bwMode="auto">
          <a:xfrm>
            <a:off x="5681662" y="1834215"/>
            <a:ext cx="3462338" cy="502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4854575" cy="5105400"/>
          </a:xfrm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latin typeface="Calibri Bold" charset="0"/>
                <a:cs typeface="Calibri Bold" charset="0"/>
                <a:sym typeface="Calibri Bold" charset="0"/>
              </a:rPr>
              <a:t>76% </a:t>
            </a:r>
            <a:r>
              <a:rPr lang="en-US" dirty="0"/>
              <a:t>of children born in sub-Saharan Africa are </a:t>
            </a:r>
            <a:r>
              <a:rPr lang="en-US" dirty="0" smtClean="0"/>
              <a:t>unregistered</a:t>
            </a:r>
            <a:br>
              <a:rPr lang="en-US" dirty="0" smtClean="0"/>
            </a:br>
            <a:r>
              <a:rPr lang="en-US" sz="2200" dirty="0" smtClean="0">
                <a:solidFill>
                  <a:srgbClr val="7F7F7F"/>
                </a:solidFill>
              </a:rPr>
              <a:t>- </a:t>
            </a:r>
            <a:r>
              <a:rPr lang="en-US" sz="2200" dirty="0">
                <a:solidFill>
                  <a:srgbClr val="7F7F7F"/>
                </a:solidFill>
              </a:rPr>
              <a:t>UNICEF, 2008.</a:t>
            </a:r>
          </a:p>
        </p:txBody>
      </p:sp>
    </p:spTree>
    <p:extLst>
      <p:ext uri="{BB962C8B-B14F-4D97-AF65-F5344CB8AC3E}">
        <p14:creationId xmlns:p14="http://schemas.microsoft.com/office/powerpoint/2010/main" val="167853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257300"/>
            <a:ext cx="74676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makes me feel…</a:t>
            </a:r>
            <a:endParaRPr lang="en-US" dirty="0"/>
          </a:p>
        </p:txBody>
      </p:sp>
      <p:pic>
        <p:nvPicPr>
          <p:cNvPr id="4" name="Picture 2">
            <a:hlinkClick r:id="rId2"/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9" y="994467"/>
            <a:ext cx="6496549" cy="5756436"/>
          </a:xfrm>
          <a:prstGeom prst="rect">
            <a:avLst/>
          </a:prstGeom>
          <a:noFill/>
          <a:ln>
            <a:noFill/>
          </a:ln>
          <a:effectLst>
            <a:outerShdw blurRad="38100" dist="253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90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r>
              <a:rPr lang="en-US" dirty="0" smtClean="0">
                <a:solidFill>
                  <a:srgbClr val="CE2B4F"/>
                </a:solidFill>
              </a:rPr>
              <a:t>Why?</a:t>
            </a:r>
            <a:endParaRPr lang="en-US" dirty="0">
              <a:solidFill>
                <a:srgbClr val="CE2B4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will be at the center of the major issues and events of our lives.</a:t>
            </a:r>
          </a:p>
        </p:txBody>
      </p:sp>
    </p:spTree>
    <p:extLst>
      <p:ext uri="{BB962C8B-B14F-4D97-AF65-F5344CB8AC3E}">
        <p14:creationId xmlns:p14="http://schemas.microsoft.com/office/powerpoint/2010/main" val="116128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Queries for Today</a:t>
            </a:r>
            <a:endParaRPr lang="en-US" dirty="0"/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  <a:p>
            <a:r>
              <a:rPr lang="en-US" dirty="0" smtClean="0">
                <a:solidFill>
                  <a:srgbClr val="717171"/>
                </a:solidFill>
              </a:rPr>
              <a:t>What? </a:t>
            </a:r>
          </a:p>
          <a:p>
            <a:r>
              <a:rPr lang="en-US" dirty="0" smtClean="0">
                <a:solidFill>
                  <a:srgbClr val="717171"/>
                </a:solidFill>
              </a:rPr>
              <a:t>Who?</a:t>
            </a:r>
          </a:p>
          <a:p>
            <a:r>
              <a:rPr lang="en-US" dirty="0" smtClean="0">
                <a:solidFill>
                  <a:srgbClr val="717171"/>
                </a:solidFill>
              </a:rPr>
              <a:t>How?</a:t>
            </a:r>
          </a:p>
          <a:p>
            <a:r>
              <a:rPr lang="en-US" dirty="0" smtClean="0">
                <a:solidFill>
                  <a:srgbClr val="717171"/>
                </a:solidFill>
              </a:rPr>
              <a:t>For instance?</a:t>
            </a:r>
            <a:endParaRPr lang="en-US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64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Osaka" charset="0"/>
                <a:cs typeface="Osaka" charset="0"/>
              </a:rPr>
              <a:t>Queries for Today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717171"/>
                </a:solidFill>
                <a:ea typeface="Osaka" charset="0"/>
                <a:cs typeface="Osaka" charset="0"/>
              </a:rPr>
              <a:t>Why?</a:t>
            </a:r>
          </a:p>
          <a:p>
            <a:pPr eaLnBrk="1" hangingPunct="1"/>
            <a:r>
              <a:rPr lang="en-US" dirty="0" smtClean="0">
                <a:ea typeface="Osaka" charset="0"/>
                <a:cs typeface="Osaka" charset="0"/>
              </a:rPr>
              <a:t>What</a:t>
            </a:r>
            <a:r>
              <a:rPr lang="en-US" dirty="0">
                <a:ea typeface="Osaka" charset="0"/>
                <a:cs typeface="Osaka" charset="0"/>
              </a:rPr>
              <a:t>? </a:t>
            </a:r>
          </a:p>
          <a:p>
            <a:pPr eaLnBrk="1" hangingPunct="1"/>
            <a:r>
              <a:rPr lang="en-US" dirty="0" smtClean="0">
                <a:solidFill>
                  <a:srgbClr val="717171"/>
                </a:solidFill>
                <a:ea typeface="Osaka" charset="0"/>
                <a:cs typeface="Osaka" charset="0"/>
              </a:rPr>
              <a:t>Who</a:t>
            </a:r>
            <a:r>
              <a:rPr lang="en-US" dirty="0">
                <a:solidFill>
                  <a:srgbClr val="717171"/>
                </a:solidFill>
                <a:ea typeface="Osaka" charset="0"/>
                <a:cs typeface="Osaka" charset="0"/>
              </a:rPr>
              <a:t>?</a:t>
            </a:r>
          </a:p>
          <a:p>
            <a:pPr eaLnBrk="1" hangingPunct="1"/>
            <a:r>
              <a:rPr lang="en-US" dirty="0">
                <a:solidFill>
                  <a:srgbClr val="717171"/>
                </a:solidFill>
                <a:ea typeface="Osaka" charset="0"/>
                <a:cs typeface="Osaka" charset="0"/>
              </a:rPr>
              <a:t>How?</a:t>
            </a:r>
          </a:p>
          <a:p>
            <a:pPr eaLnBrk="1" hangingPunct="1"/>
            <a:r>
              <a:rPr lang="en-US" dirty="0">
                <a:solidFill>
                  <a:srgbClr val="717171"/>
                </a:solidFill>
                <a:ea typeface="Osaka" charset="0"/>
                <a:cs typeface="Osaka" charset="0"/>
              </a:rPr>
              <a:t>For instance?</a:t>
            </a:r>
          </a:p>
        </p:txBody>
      </p:sp>
    </p:spTree>
    <p:extLst>
      <p:ext uri="{BB962C8B-B14F-4D97-AF65-F5344CB8AC3E}">
        <p14:creationId xmlns:p14="http://schemas.microsoft.com/office/powerpoint/2010/main" val="29502369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1066800"/>
            <a:ext cx="4148137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What</a:t>
            </a:r>
            <a:r>
              <a:rPr lang="en-US" dirty="0">
                <a:ea typeface="Osaka" charset="0"/>
                <a:cs typeface="Osaka" charset="0"/>
              </a:rPr>
              <a:t>: Spot the Database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What</a:t>
            </a:r>
            <a:r>
              <a:rPr lang="en-US" dirty="0">
                <a:ea typeface="Osaka" charset="0"/>
                <a:cs typeface="Osaka" charset="0"/>
              </a:rPr>
              <a:t>: Spot the Database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6" y="1055665"/>
            <a:ext cx="4259494" cy="569118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What</a:t>
            </a:r>
            <a:r>
              <a:rPr lang="en-US" dirty="0">
                <a:ea typeface="Osaka" charset="0"/>
                <a:cs typeface="Osaka" charset="0"/>
              </a:rPr>
              <a:t>: Spot the Database</a:t>
            </a:r>
          </a:p>
        </p:txBody>
      </p:sp>
      <p:pic>
        <p:nvPicPr>
          <p:cNvPr id="2" name="Picture 1" descr="Screen Shot 2012-01-15 at 11.22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12054" r="15577"/>
          <a:stretch/>
        </p:blipFill>
        <p:spPr>
          <a:xfrm>
            <a:off x="401015" y="1253366"/>
            <a:ext cx="8471464" cy="52455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What</a:t>
            </a:r>
            <a:r>
              <a:rPr lang="en-US" dirty="0">
                <a:ea typeface="Osaka" charset="0"/>
                <a:cs typeface="Osaka" charset="0"/>
              </a:rPr>
              <a:t>: Spot the Database</a:t>
            </a:r>
          </a:p>
        </p:txBody>
      </p:sp>
      <p:pic>
        <p:nvPicPr>
          <p:cNvPr id="2" name="Picture 1" descr="Screen Shot 2012-01-15 at 11.25.2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" t="12748" r="4615" b="12628"/>
          <a:stretch/>
        </p:blipFill>
        <p:spPr>
          <a:xfrm>
            <a:off x="133672" y="1270076"/>
            <a:ext cx="8816286" cy="51805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46372" y="3275463"/>
            <a:ext cx="217217" cy="16711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What</a:t>
            </a:r>
            <a:r>
              <a:rPr lang="en-US" dirty="0">
                <a:ea typeface="Osaka" charset="0"/>
                <a:cs typeface="Osaka" charset="0"/>
              </a:rPr>
              <a:t>: Spot the Database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146372" y="3275463"/>
            <a:ext cx="217217" cy="16711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Screen Shot 2015-01-19 at 10.39.2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466"/>
            <a:ext cx="9144000" cy="5813534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1533494" y="5567801"/>
            <a:ext cx="2009768" cy="841487"/>
          </a:xfrm>
          <a:custGeom>
            <a:avLst/>
            <a:gdLst>
              <a:gd name="connsiteX0" fmla="*/ 713329 w 2009768"/>
              <a:gd name="connsiteY0" fmla="*/ 48840 h 841487"/>
              <a:gd name="connsiteX1" fmla="*/ 78357 w 2009768"/>
              <a:gd name="connsiteY1" fmla="*/ 179081 h 841487"/>
              <a:gd name="connsiteX2" fmla="*/ 62076 w 2009768"/>
              <a:gd name="connsiteY2" fmla="*/ 700045 h 841487"/>
              <a:gd name="connsiteX3" fmla="*/ 550516 w 2009768"/>
              <a:gd name="connsiteY3" fmla="*/ 830286 h 841487"/>
              <a:gd name="connsiteX4" fmla="*/ 1478551 w 2009768"/>
              <a:gd name="connsiteY4" fmla="*/ 797725 h 841487"/>
              <a:gd name="connsiteX5" fmla="*/ 1983273 w 2009768"/>
              <a:gd name="connsiteY5" fmla="*/ 504683 h 841487"/>
              <a:gd name="connsiteX6" fmla="*/ 1885585 w 2009768"/>
              <a:gd name="connsiteY6" fmla="*/ 162801 h 841487"/>
              <a:gd name="connsiteX7" fmla="*/ 1429707 w 2009768"/>
              <a:gd name="connsiteY7" fmla="*/ 97680 h 841487"/>
              <a:gd name="connsiteX8" fmla="*/ 550516 w 2009768"/>
              <a:gd name="connsiteY8" fmla="*/ 97680 h 841487"/>
              <a:gd name="connsiteX9" fmla="*/ 371421 w 2009768"/>
              <a:gd name="connsiteY9" fmla="*/ 0 h 84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768" h="841487">
                <a:moveTo>
                  <a:pt x="713329" y="48840"/>
                </a:moveTo>
                <a:cubicBezTo>
                  <a:pt x="450114" y="59693"/>
                  <a:pt x="186899" y="70547"/>
                  <a:pt x="78357" y="179081"/>
                </a:cubicBezTo>
                <a:cubicBezTo>
                  <a:pt x="-30185" y="287615"/>
                  <a:pt x="-16617" y="591511"/>
                  <a:pt x="62076" y="700045"/>
                </a:cubicBezTo>
                <a:cubicBezTo>
                  <a:pt x="140769" y="808579"/>
                  <a:pt x="314437" y="814006"/>
                  <a:pt x="550516" y="830286"/>
                </a:cubicBezTo>
                <a:cubicBezTo>
                  <a:pt x="786595" y="846566"/>
                  <a:pt x="1239758" y="851992"/>
                  <a:pt x="1478551" y="797725"/>
                </a:cubicBezTo>
                <a:cubicBezTo>
                  <a:pt x="1717344" y="743458"/>
                  <a:pt x="1915434" y="610504"/>
                  <a:pt x="1983273" y="504683"/>
                </a:cubicBezTo>
                <a:cubicBezTo>
                  <a:pt x="2051112" y="398862"/>
                  <a:pt x="1977846" y="230635"/>
                  <a:pt x="1885585" y="162801"/>
                </a:cubicBezTo>
                <a:cubicBezTo>
                  <a:pt x="1793324" y="94967"/>
                  <a:pt x="1652219" y="108534"/>
                  <a:pt x="1429707" y="97680"/>
                </a:cubicBezTo>
                <a:cubicBezTo>
                  <a:pt x="1207196" y="86827"/>
                  <a:pt x="726897" y="113960"/>
                  <a:pt x="550516" y="97680"/>
                </a:cubicBezTo>
                <a:cubicBezTo>
                  <a:pt x="374135" y="81400"/>
                  <a:pt x="371421" y="0"/>
                  <a:pt x="371421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521541" y="3003177"/>
            <a:ext cx="2009768" cy="510512"/>
          </a:xfrm>
          <a:custGeom>
            <a:avLst/>
            <a:gdLst>
              <a:gd name="connsiteX0" fmla="*/ 713329 w 2009768"/>
              <a:gd name="connsiteY0" fmla="*/ 48840 h 841487"/>
              <a:gd name="connsiteX1" fmla="*/ 78357 w 2009768"/>
              <a:gd name="connsiteY1" fmla="*/ 179081 h 841487"/>
              <a:gd name="connsiteX2" fmla="*/ 62076 w 2009768"/>
              <a:gd name="connsiteY2" fmla="*/ 700045 h 841487"/>
              <a:gd name="connsiteX3" fmla="*/ 550516 w 2009768"/>
              <a:gd name="connsiteY3" fmla="*/ 830286 h 841487"/>
              <a:gd name="connsiteX4" fmla="*/ 1478551 w 2009768"/>
              <a:gd name="connsiteY4" fmla="*/ 797725 h 841487"/>
              <a:gd name="connsiteX5" fmla="*/ 1983273 w 2009768"/>
              <a:gd name="connsiteY5" fmla="*/ 504683 h 841487"/>
              <a:gd name="connsiteX6" fmla="*/ 1885585 w 2009768"/>
              <a:gd name="connsiteY6" fmla="*/ 162801 h 841487"/>
              <a:gd name="connsiteX7" fmla="*/ 1429707 w 2009768"/>
              <a:gd name="connsiteY7" fmla="*/ 97680 h 841487"/>
              <a:gd name="connsiteX8" fmla="*/ 550516 w 2009768"/>
              <a:gd name="connsiteY8" fmla="*/ 97680 h 841487"/>
              <a:gd name="connsiteX9" fmla="*/ 371421 w 2009768"/>
              <a:gd name="connsiteY9" fmla="*/ 0 h 84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768" h="841487">
                <a:moveTo>
                  <a:pt x="713329" y="48840"/>
                </a:moveTo>
                <a:cubicBezTo>
                  <a:pt x="450114" y="59693"/>
                  <a:pt x="186899" y="70547"/>
                  <a:pt x="78357" y="179081"/>
                </a:cubicBezTo>
                <a:cubicBezTo>
                  <a:pt x="-30185" y="287615"/>
                  <a:pt x="-16617" y="591511"/>
                  <a:pt x="62076" y="700045"/>
                </a:cubicBezTo>
                <a:cubicBezTo>
                  <a:pt x="140769" y="808579"/>
                  <a:pt x="314437" y="814006"/>
                  <a:pt x="550516" y="830286"/>
                </a:cubicBezTo>
                <a:cubicBezTo>
                  <a:pt x="786595" y="846566"/>
                  <a:pt x="1239758" y="851992"/>
                  <a:pt x="1478551" y="797725"/>
                </a:cubicBezTo>
                <a:cubicBezTo>
                  <a:pt x="1717344" y="743458"/>
                  <a:pt x="1915434" y="610504"/>
                  <a:pt x="1983273" y="504683"/>
                </a:cubicBezTo>
                <a:cubicBezTo>
                  <a:pt x="2051112" y="398862"/>
                  <a:pt x="1977846" y="230635"/>
                  <a:pt x="1885585" y="162801"/>
                </a:cubicBezTo>
                <a:cubicBezTo>
                  <a:pt x="1793324" y="94967"/>
                  <a:pt x="1652219" y="108534"/>
                  <a:pt x="1429707" y="97680"/>
                </a:cubicBezTo>
                <a:cubicBezTo>
                  <a:pt x="1207196" y="86827"/>
                  <a:pt x="726897" y="113960"/>
                  <a:pt x="550516" y="97680"/>
                </a:cubicBezTo>
                <a:cubicBezTo>
                  <a:pt x="374135" y="81400"/>
                  <a:pt x="371421" y="0"/>
                  <a:pt x="371421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72764" y="2241176"/>
            <a:ext cx="4989824" cy="438795"/>
          </a:xfrm>
          <a:custGeom>
            <a:avLst/>
            <a:gdLst>
              <a:gd name="connsiteX0" fmla="*/ 713329 w 2009768"/>
              <a:gd name="connsiteY0" fmla="*/ 48840 h 841487"/>
              <a:gd name="connsiteX1" fmla="*/ 78357 w 2009768"/>
              <a:gd name="connsiteY1" fmla="*/ 179081 h 841487"/>
              <a:gd name="connsiteX2" fmla="*/ 62076 w 2009768"/>
              <a:gd name="connsiteY2" fmla="*/ 700045 h 841487"/>
              <a:gd name="connsiteX3" fmla="*/ 550516 w 2009768"/>
              <a:gd name="connsiteY3" fmla="*/ 830286 h 841487"/>
              <a:gd name="connsiteX4" fmla="*/ 1478551 w 2009768"/>
              <a:gd name="connsiteY4" fmla="*/ 797725 h 841487"/>
              <a:gd name="connsiteX5" fmla="*/ 1983273 w 2009768"/>
              <a:gd name="connsiteY5" fmla="*/ 504683 h 841487"/>
              <a:gd name="connsiteX6" fmla="*/ 1885585 w 2009768"/>
              <a:gd name="connsiteY6" fmla="*/ 162801 h 841487"/>
              <a:gd name="connsiteX7" fmla="*/ 1429707 w 2009768"/>
              <a:gd name="connsiteY7" fmla="*/ 97680 h 841487"/>
              <a:gd name="connsiteX8" fmla="*/ 550516 w 2009768"/>
              <a:gd name="connsiteY8" fmla="*/ 97680 h 841487"/>
              <a:gd name="connsiteX9" fmla="*/ 371421 w 2009768"/>
              <a:gd name="connsiteY9" fmla="*/ 0 h 84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768" h="841487">
                <a:moveTo>
                  <a:pt x="713329" y="48840"/>
                </a:moveTo>
                <a:cubicBezTo>
                  <a:pt x="450114" y="59693"/>
                  <a:pt x="186899" y="70547"/>
                  <a:pt x="78357" y="179081"/>
                </a:cubicBezTo>
                <a:cubicBezTo>
                  <a:pt x="-30185" y="287615"/>
                  <a:pt x="-16617" y="591511"/>
                  <a:pt x="62076" y="700045"/>
                </a:cubicBezTo>
                <a:cubicBezTo>
                  <a:pt x="140769" y="808579"/>
                  <a:pt x="314437" y="814006"/>
                  <a:pt x="550516" y="830286"/>
                </a:cubicBezTo>
                <a:cubicBezTo>
                  <a:pt x="786595" y="846566"/>
                  <a:pt x="1239758" y="851992"/>
                  <a:pt x="1478551" y="797725"/>
                </a:cubicBezTo>
                <a:cubicBezTo>
                  <a:pt x="1717344" y="743458"/>
                  <a:pt x="1915434" y="610504"/>
                  <a:pt x="1983273" y="504683"/>
                </a:cubicBezTo>
                <a:cubicBezTo>
                  <a:pt x="2051112" y="398862"/>
                  <a:pt x="1977846" y="230635"/>
                  <a:pt x="1885585" y="162801"/>
                </a:cubicBezTo>
                <a:cubicBezTo>
                  <a:pt x="1793324" y="94967"/>
                  <a:pt x="1652219" y="108534"/>
                  <a:pt x="1429707" y="97680"/>
                </a:cubicBezTo>
                <a:cubicBezTo>
                  <a:pt x="1207196" y="86827"/>
                  <a:pt x="726897" y="113960"/>
                  <a:pt x="550516" y="97680"/>
                </a:cubicBezTo>
                <a:cubicBezTo>
                  <a:pt x="374135" y="81400"/>
                  <a:pt x="371421" y="0"/>
                  <a:pt x="371421" y="0"/>
                </a:cubicBezTo>
              </a:path>
            </a:pathLst>
          </a:custGeom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379352" y="2928471"/>
            <a:ext cx="2270529" cy="1658469"/>
          </a:xfrm>
          <a:custGeom>
            <a:avLst/>
            <a:gdLst>
              <a:gd name="connsiteX0" fmla="*/ 713329 w 2009768"/>
              <a:gd name="connsiteY0" fmla="*/ 48840 h 841487"/>
              <a:gd name="connsiteX1" fmla="*/ 78357 w 2009768"/>
              <a:gd name="connsiteY1" fmla="*/ 179081 h 841487"/>
              <a:gd name="connsiteX2" fmla="*/ 62076 w 2009768"/>
              <a:gd name="connsiteY2" fmla="*/ 700045 h 841487"/>
              <a:gd name="connsiteX3" fmla="*/ 550516 w 2009768"/>
              <a:gd name="connsiteY3" fmla="*/ 830286 h 841487"/>
              <a:gd name="connsiteX4" fmla="*/ 1478551 w 2009768"/>
              <a:gd name="connsiteY4" fmla="*/ 797725 h 841487"/>
              <a:gd name="connsiteX5" fmla="*/ 1983273 w 2009768"/>
              <a:gd name="connsiteY5" fmla="*/ 504683 h 841487"/>
              <a:gd name="connsiteX6" fmla="*/ 1885585 w 2009768"/>
              <a:gd name="connsiteY6" fmla="*/ 162801 h 841487"/>
              <a:gd name="connsiteX7" fmla="*/ 1429707 w 2009768"/>
              <a:gd name="connsiteY7" fmla="*/ 97680 h 841487"/>
              <a:gd name="connsiteX8" fmla="*/ 550516 w 2009768"/>
              <a:gd name="connsiteY8" fmla="*/ 97680 h 841487"/>
              <a:gd name="connsiteX9" fmla="*/ 371421 w 2009768"/>
              <a:gd name="connsiteY9" fmla="*/ 0 h 84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768" h="841487">
                <a:moveTo>
                  <a:pt x="713329" y="48840"/>
                </a:moveTo>
                <a:cubicBezTo>
                  <a:pt x="450114" y="59693"/>
                  <a:pt x="186899" y="70547"/>
                  <a:pt x="78357" y="179081"/>
                </a:cubicBezTo>
                <a:cubicBezTo>
                  <a:pt x="-30185" y="287615"/>
                  <a:pt x="-16617" y="591511"/>
                  <a:pt x="62076" y="700045"/>
                </a:cubicBezTo>
                <a:cubicBezTo>
                  <a:pt x="140769" y="808579"/>
                  <a:pt x="314437" y="814006"/>
                  <a:pt x="550516" y="830286"/>
                </a:cubicBezTo>
                <a:cubicBezTo>
                  <a:pt x="786595" y="846566"/>
                  <a:pt x="1239758" y="851992"/>
                  <a:pt x="1478551" y="797725"/>
                </a:cubicBezTo>
                <a:cubicBezTo>
                  <a:pt x="1717344" y="743458"/>
                  <a:pt x="1915434" y="610504"/>
                  <a:pt x="1983273" y="504683"/>
                </a:cubicBezTo>
                <a:cubicBezTo>
                  <a:pt x="2051112" y="398862"/>
                  <a:pt x="1977846" y="230635"/>
                  <a:pt x="1885585" y="162801"/>
                </a:cubicBezTo>
                <a:cubicBezTo>
                  <a:pt x="1793324" y="94967"/>
                  <a:pt x="1652219" y="108534"/>
                  <a:pt x="1429707" y="97680"/>
                </a:cubicBezTo>
                <a:cubicBezTo>
                  <a:pt x="1207196" y="86827"/>
                  <a:pt x="726897" y="113960"/>
                  <a:pt x="550516" y="97680"/>
                </a:cubicBezTo>
                <a:cubicBezTo>
                  <a:pt x="374135" y="81400"/>
                  <a:pt x="371421" y="0"/>
                  <a:pt x="371421" y="0"/>
                </a:cubicBezTo>
              </a:path>
            </a:pathLst>
          </a:cu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6455118" y="1763057"/>
            <a:ext cx="1164881" cy="373531"/>
          </a:xfrm>
          <a:custGeom>
            <a:avLst/>
            <a:gdLst>
              <a:gd name="connsiteX0" fmla="*/ 713329 w 2009768"/>
              <a:gd name="connsiteY0" fmla="*/ 48840 h 841487"/>
              <a:gd name="connsiteX1" fmla="*/ 78357 w 2009768"/>
              <a:gd name="connsiteY1" fmla="*/ 179081 h 841487"/>
              <a:gd name="connsiteX2" fmla="*/ 62076 w 2009768"/>
              <a:gd name="connsiteY2" fmla="*/ 700045 h 841487"/>
              <a:gd name="connsiteX3" fmla="*/ 550516 w 2009768"/>
              <a:gd name="connsiteY3" fmla="*/ 830286 h 841487"/>
              <a:gd name="connsiteX4" fmla="*/ 1478551 w 2009768"/>
              <a:gd name="connsiteY4" fmla="*/ 797725 h 841487"/>
              <a:gd name="connsiteX5" fmla="*/ 1983273 w 2009768"/>
              <a:gd name="connsiteY5" fmla="*/ 504683 h 841487"/>
              <a:gd name="connsiteX6" fmla="*/ 1885585 w 2009768"/>
              <a:gd name="connsiteY6" fmla="*/ 162801 h 841487"/>
              <a:gd name="connsiteX7" fmla="*/ 1429707 w 2009768"/>
              <a:gd name="connsiteY7" fmla="*/ 97680 h 841487"/>
              <a:gd name="connsiteX8" fmla="*/ 550516 w 2009768"/>
              <a:gd name="connsiteY8" fmla="*/ 97680 h 841487"/>
              <a:gd name="connsiteX9" fmla="*/ 371421 w 2009768"/>
              <a:gd name="connsiteY9" fmla="*/ 0 h 84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768" h="841487">
                <a:moveTo>
                  <a:pt x="713329" y="48840"/>
                </a:moveTo>
                <a:cubicBezTo>
                  <a:pt x="450114" y="59693"/>
                  <a:pt x="186899" y="70547"/>
                  <a:pt x="78357" y="179081"/>
                </a:cubicBezTo>
                <a:cubicBezTo>
                  <a:pt x="-30185" y="287615"/>
                  <a:pt x="-16617" y="591511"/>
                  <a:pt x="62076" y="700045"/>
                </a:cubicBezTo>
                <a:cubicBezTo>
                  <a:pt x="140769" y="808579"/>
                  <a:pt x="314437" y="814006"/>
                  <a:pt x="550516" y="830286"/>
                </a:cubicBezTo>
                <a:cubicBezTo>
                  <a:pt x="786595" y="846566"/>
                  <a:pt x="1239758" y="851992"/>
                  <a:pt x="1478551" y="797725"/>
                </a:cubicBezTo>
                <a:cubicBezTo>
                  <a:pt x="1717344" y="743458"/>
                  <a:pt x="1915434" y="610504"/>
                  <a:pt x="1983273" y="504683"/>
                </a:cubicBezTo>
                <a:cubicBezTo>
                  <a:pt x="2051112" y="398862"/>
                  <a:pt x="1977846" y="230635"/>
                  <a:pt x="1885585" y="162801"/>
                </a:cubicBezTo>
                <a:cubicBezTo>
                  <a:pt x="1793324" y="94967"/>
                  <a:pt x="1652219" y="108534"/>
                  <a:pt x="1429707" y="97680"/>
                </a:cubicBezTo>
                <a:cubicBezTo>
                  <a:pt x="1207196" y="86827"/>
                  <a:pt x="726897" y="113960"/>
                  <a:pt x="550516" y="97680"/>
                </a:cubicBezTo>
                <a:cubicBezTo>
                  <a:pt x="374135" y="81400"/>
                  <a:pt x="371421" y="0"/>
                  <a:pt x="371421" y="0"/>
                </a:cubicBezTo>
              </a:path>
            </a:pathLst>
          </a:custGeom>
          <a:ln>
            <a:solidFill>
              <a:srgbClr val="FFFF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273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What</a:t>
            </a:r>
            <a:r>
              <a:rPr lang="en-US" dirty="0">
                <a:ea typeface="Osaka" charset="0"/>
                <a:cs typeface="Osaka" charset="0"/>
              </a:rPr>
              <a:t>: Spot the Database</a:t>
            </a:r>
          </a:p>
        </p:txBody>
      </p:sp>
      <p:pic>
        <p:nvPicPr>
          <p:cNvPr id="4" name="Picture 3" descr="Screen Shot 2012-01-16 at 8.48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136"/>
            <a:ext cx="9144000" cy="675781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What</a:t>
            </a:r>
            <a:r>
              <a:rPr lang="en-US" dirty="0">
                <a:ea typeface="Osaka" charset="0"/>
                <a:cs typeface="Osaka" charset="0"/>
              </a:rPr>
              <a:t>: Spot the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81" y="1384242"/>
            <a:ext cx="2070100" cy="218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346"/>
          <a:stretch/>
        </p:blipFill>
        <p:spPr>
          <a:xfrm>
            <a:off x="6063457" y="3432149"/>
            <a:ext cx="3080543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8045" y="3836954"/>
            <a:ext cx="2857500" cy="2857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1363" y="1113284"/>
            <a:ext cx="3119810" cy="38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8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hlink"/>
                </a:solidFill>
                <a:ea typeface="Osaka" charset="0"/>
                <a:cs typeface="Osaka" charset="0"/>
              </a:rPr>
              <a:t>What </a:t>
            </a:r>
            <a:r>
              <a:rPr lang="en-US" dirty="0" smtClean="0"/>
              <a:t>is a Database?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not split hairs.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047750" y="3181350"/>
            <a:ext cx="7048500" cy="10541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dirty="0" smtClean="0">
                <a:latin typeface="Helvetica Neue"/>
              </a:rPr>
              <a:t>A </a:t>
            </a:r>
            <a:r>
              <a:rPr lang="en-US" sz="2400" i="1" dirty="0" smtClean="0">
                <a:latin typeface="Helvetica Neue"/>
              </a:rPr>
              <a:t>database </a:t>
            </a:r>
            <a:r>
              <a:rPr lang="en-US" sz="2400" dirty="0" smtClean="0">
                <a:latin typeface="Helvetica Neue"/>
              </a:rPr>
              <a:t>is a large collection of structured data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E2B4F"/>
                </a:solidFill>
              </a:rPr>
              <a:t>What </a:t>
            </a:r>
            <a:r>
              <a:rPr lang="en-US" dirty="0" smtClean="0"/>
              <a:t>is a DBMS?</a:t>
            </a:r>
            <a:endParaRPr lang="en-US" dirty="0"/>
          </a:p>
        </p:txBody>
      </p:sp>
      <p:sp>
        <p:nvSpPr>
          <p:cNvPr id="3277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2487492"/>
            <a:ext cx="7772400" cy="4065707"/>
          </a:xfrm>
        </p:spPr>
        <p:txBody>
          <a:bodyPr/>
          <a:lstStyle/>
          <a:p>
            <a:endParaRPr lang="en-US" sz="2800" dirty="0" smtClean="0"/>
          </a:p>
          <a:p>
            <a:r>
              <a:rPr lang="en-US" sz="2800" dirty="0" smtClean="0"/>
              <a:t>Traditionally, term was used narrowly</a:t>
            </a:r>
          </a:p>
          <a:p>
            <a:pPr lvl="1"/>
            <a:r>
              <a:rPr lang="en-US" sz="2400" dirty="0" smtClean="0"/>
              <a:t>Relational databases with transactions</a:t>
            </a:r>
          </a:p>
          <a:p>
            <a:r>
              <a:rPr lang="en-US" sz="2800" dirty="0" smtClean="0"/>
              <a:t>Now market and terms in rapid transition</a:t>
            </a:r>
          </a:p>
          <a:p>
            <a:pPr lvl="1"/>
            <a:r>
              <a:rPr lang="en-US" sz="2400" dirty="0" smtClean="0"/>
              <a:t>The tech remains (roughly) the same</a:t>
            </a:r>
          </a:p>
          <a:p>
            <a:pPr lvl="1"/>
            <a:r>
              <a:rPr lang="en-US" sz="2400" dirty="0" smtClean="0"/>
              <a:t>Various pressures to remix this tech in new ways.</a:t>
            </a:r>
          </a:p>
          <a:p>
            <a:pPr lvl="2"/>
            <a:r>
              <a:rPr lang="en-US" sz="2000" dirty="0" smtClean="0"/>
              <a:t>HW</a:t>
            </a:r>
          </a:p>
          <a:p>
            <a:pPr lvl="2"/>
            <a:r>
              <a:rPr lang="en-US" sz="2000" dirty="0" smtClean="0"/>
              <a:t>Volume</a:t>
            </a:r>
          </a:p>
          <a:p>
            <a:pPr lvl="2"/>
            <a:r>
              <a:rPr lang="en-US" sz="2000" dirty="0" smtClean="0"/>
              <a:t>Widening variety of usage</a:t>
            </a:r>
          </a:p>
          <a:p>
            <a:pPr lvl="1"/>
            <a:r>
              <a:rPr lang="en-US" sz="2400" dirty="0" smtClean="0"/>
              <a:t>Good time to focus on fundamentals!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073150" y="1644650"/>
            <a:ext cx="7048500" cy="10541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dirty="0" smtClean="0">
                <a:latin typeface="Helvetica Neue"/>
              </a:rPr>
              <a:t>A </a:t>
            </a:r>
            <a:r>
              <a:rPr lang="en-US" sz="2400" i="1" dirty="0" smtClean="0">
                <a:latin typeface="Helvetica Neue"/>
              </a:rPr>
              <a:t>Database Management System (DBMS) </a:t>
            </a:r>
            <a:r>
              <a:rPr lang="en-US" sz="2400" dirty="0" smtClean="0">
                <a:latin typeface="Helvetica Neue"/>
              </a:rPr>
              <a:t>is software that stores, manages and/or facilitates access to databases.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Data is at the center of many things.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6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CE2B4F"/>
                </a:solidFill>
                <a:ea typeface="Osaka" charset="0"/>
                <a:cs typeface="Osaka" charset="0"/>
              </a:rPr>
              <a:t>What: </a:t>
            </a:r>
            <a:r>
              <a:rPr lang="en-US" dirty="0" smtClean="0">
                <a:ea typeface="Osaka" charset="0"/>
                <a:cs typeface="Osaka" charset="0"/>
              </a:rPr>
              <a:t>Is an OS a DBMS?</a:t>
            </a: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Osaka" charset="0"/>
                <a:cs typeface="Osaka" charset="0"/>
              </a:rPr>
              <a:t>Data can be stored in 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Osaka" charset="0"/>
                <a:cs typeface="Osaka" charset="0"/>
              </a:rPr>
              <a:t>e</a:t>
            </a:r>
            <a:r>
              <a:rPr lang="en-US" dirty="0" smtClean="0">
                <a:ea typeface="Osaka" charset="0"/>
                <a:cs typeface="Osaka" charset="0"/>
              </a:rPr>
              <a:t>very </a:t>
            </a:r>
            <a:r>
              <a:rPr lang="en-US" dirty="0">
                <a:ea typeface="Osaka" charset="0"/>
                <a:cs typeface="Osaka" charset="0"/>
              </a:rPr>
              <a:t>programming language </a:t>
            </a:r>
            <a:r>
              <a:rPr lang="en-US" dirty="0" smtClean="0">
                <a:ea typeface="Osaka" charset="0"/>
                <a:cs typeface="Osaka" charset="0"/>
              </a:rPr>
              <a:t>offers this</a:t>
            </a:r>
            <a:endParaRPr lang="en-US" dirty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Osaka" charset="0"/>
                <a:cs typeface="Osaka" charset="0"/>
              </a:rPr>
              <a:t>RAM is fast, and random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Osaka" charset="0"/>
                <a:cs typeface="Osaka" charset="0"/>
              </a:rPr>
              <a:t>i</a:t>
            </a:r>
            <a:r>
              <a:rPr lang="en-US" dirty="0" smtClean="0">
                <a:ea typeface="Osaka" charset="0"/>
                <a:cs typeface="Osaka" charset="0"/>
              </a:rPr>
              <a:t>sn’t </a:t>
            </a:r>
            <a:r>
              <a:rPr lang="en-US" dirty="0">
                <a:ea typeface="Osaka" charset="0"/>
                <a:cs typeface="Osaka" charset="0"/>
              </a:rPr>
              <a:t>this heaven?</a:t>
            </a:r>
            <a:endParaRPr lang="en-US" dirty="0" smtClean="0">
              <a:ea typeface="Osaka" charset="0"/>
              <a:cs typeface="Osaka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CE2B4F"/>
                </a:solidFill>
                <a:ea typeface="Osaka" charset="0"/>
                <a:cs typeface="Osaka" charset="0"/>
              </a:rPr>
              <a:t>What: </a:t>
            </a:r>
            <a:r>
              <a:rPr lang="en-US" dirty="0" smtClean="0">
                <a:ea typeface="Osaka" charset="0"/>
                <a:cs typeface="Osaka" charset="0"/>
              </a:rPr>
              <a:t>Is an OS a DBMS?</a:t>
            </a: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Osaka" charset="0"/>
                <a:cs typeface="Osaka" charset="0"/>
              </a:rPr>
              <a:t>Data can be stored in 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Osaka" charset="0"/>
                <a:cs typeface="Osaka" charset="0"/>
              </a:rPr>
              <a:t>e</a:t>
            </a:r>
            <a:r>
              <a:rPr lang="en-US" dirty="0" smtClean="0">
                <a:ea typeface="Osaka" charset="0"/>
                <a:cs typeface="Osaka" charset="0"/>
              </a:rPr>
              <a:t>very </a:t>
            </a:r>
            <a:r>
              <a:rPr lang="en-US" dirty="0">
                <a:ea typeface="Osaka" charset="0"/>
                <a:cs typeface="Osaka" charset="0"/>
              </a:rPr>
              <a:t>programming language </a:t>
            </a:r>
            <a:r>
              <a:rPr lang="en-US" dirty="0" smtClean="0">
                <a:ea typeface="Osaka" charset="0"/>
                <a:cs typeface="Osaka" charset="0"/>
              </a:rPr>
              <a:t>offers this</a:t>
            </a:r>
            <a:endParaRPr lang="en-US" dirty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Osaka" charset="0"/>
                <a:cs typeface="Osaka" charset="0"/>
              </a:rPr>
              <a:t>RAM is fast, and random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Osaka" charset="0"/>
                <a:cs typeface="Osaka" charset="0"/>
              </a:rPr>
              <a:t>i</a:t>
            </a:r>
            <a:r>
              <a:rPr lang="en-US" dirty="0" smtClean="0">
                <a:ea typeface="Osaka" charset="0"/>
                <a:cs typeface="Osaka" charset="0"/>
              </a:rPr>
              <a:t>sn’t </a:t>
            </a:r>
            <a:r>
              <a:rPr lang="en-US" dirty="0">
                <a:ea typeface="Osaka" charset="0"/>
                <a:cs typeface="Osaka" charset="0"/>
              </a:rPr>
              <a:t>this heaven?</a:t>
            </a:r>
            <a:endParaRPr lang="en-US" dirty="0" smtClean="0">
              <a:ea typeface="Osaka" charset="0"/>
              <a:cs typeface="Osak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Osaka" charset="0"/>
                <a:cs typeface="Osaka" charset="0"/>
              </a:rPr>
              <a:t>Every OS includes a File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Osaka" charset="0"/>
                <a:cs typeface="Osaka" charset="0"/>
              </a:rPr>
              <a:t>manages </a:t>
            </a:r>
            <a:r>
              <a:rPr lang="en-US" i="1" dirty="0" smtClean="0">
                <a:ea typeface="Osaka" charset="0"/>
                <a:cs typeface="Osaka" charset="0"/>
              </a:rPr>
              <a:t>files</a:t>
            </a:r>
            <a:r>
              <a:rPr lang="en-US" dirty="0" smtClean="0">
                <a:ea typeface="Osaka" charset="0"/>
                <a:cs typeface="Osaka" charset="0"/>
              </a:rPr>
              <a:t> on a persistent disk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Osaka" charset="0"/>
                <a:cs typeface="Osaka" charset="0"/>
              </a:rPr>
              <a:t>allows </a:t>
            </a:r>
            <a:r>
              <a:rPr lang="en-US" i="1" dirty="0" smtClean="0">
                <a:ea typeface="Osaka" charset="0"/>
                <a:cs typeface="Osaka" charset="0"/>
              </a:rPr>
              <a:t>open, read, seek, close</a:t>
            </a:r>
            <a:r>
              <a:rPr lang="en-US" dirty="0" smtClean="0">
                <a:ea typeface="Osaka" charset="0"/>
                <a:cs typeface="Osaka" charset="0"/>
              </a:rPr>
              <a:t> on a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Osaka" charset="0"/>
                <a:cs typeface="Osaka" charset="0"/>
              </a:rPr>
              <a:t>allows protections to be set on a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Osaka" charset="0"/>
                <a:cs typeface="Osaka" charset="0"/>
              </a:rPr>
              <a:t>drawbacks relative to RAM?</a:t>
            </a:r>
            <a:endParaRPr lang="en-US" dirty="0">
              <a:ea typeface="Osaka" charset="0"/>
              <a:cs typeface="Osaka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2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641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a typeface="Osaka" charset="0"/>
                <a:cs typeface="Osaka" charset="0"/>
              </a:rPr>
              <a:t>Thought Experiment 1: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You and your project partner edit the same file.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You both save it at the same time.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Whose changes survive?</a:t>
            </a:r>
          </a:p>
          <a:p>
            <a:pPr marL="457200" lvl="1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endParaRPr lang="en-US" sz="2800" dirty="0" smtClean="0"/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685800" y="3733800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lvl="1">
              <a:spcBef>
                <a:spcPct val="20000"/>
              </a:spcBef>
              <a:buFontTx/>
              <a:buChar char="–"/>
            </a:pPr>
            <a:endParaRPr lang="en-US" sz="2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38924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E81F11"/>
                </a:solidFill>
                <a:ea typeface="Osaka" charset="0"/>
                <a:cs typeface="Osaka" charset="0"/>
              </a:rPr>
              <a:t>What</a:t>
            </a:r>
            <a:r>
              <a:rPr lang="en-US" dirty="0" smtClean="0">
                <a:ea typeface="Osaka" charset="0"/>
                <a:cs typeface="Osaka" charset="0"/>
              </a:rPr>
              <a:t>: File System </a:t>
            </a:r>
            <a:r>
              <a:rPr lang="en-US" dirty="0" err="1" smtClean="0">
                <a:ea typeface="Osaka" charset="0"/>
                <a:cs typeface="Osaka" charset="0"/>
              </a:rPr>
              <a:t>vs</a:t>
            </a:r>
            <a:r>
              <a:rPr lang="en-US" dirty="0" smtClean="0">
                <a:ea typeface="Osaka" charset="0"/>
                <a:cs typeface="Osaka" charset="0"/>
              </a:rPr>
              <a:t> DBMS</a:t>
            </a: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756400" y="2470150"/>
            <a:ext cx="2171700" cy="19240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yours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partner’s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both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neither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???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2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641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a typeface="Osaka" charset="0"/>
                <a:cs typeface="Osaka" charset="0"/>
              </a:rPr>
              <a:t>Thought Experiment 1: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You and your project partner edit the same file.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You both save it at the same time.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Whose changes survive?</a:t>
            </a:r>
          </a:p>
          <a:p>
            <a:pPr marL="457200" lvl="1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 </a:t>
            </a:r>
            <a:r>
              <a:rPr lang="en-US" sz="2800" dirty="0" smtClean="0"/>
              <a:t>Thought </a:t>
            </a:r>
            <a:r>
              <a:rPr lang="en-US" sz="2800" dirty="0"/>
              <a:t>Experiment 2:</a:t>
            </a:r>
          </a:p>
          <a:p>
            <a:pPr lvl="1"/>
            <a:r>
              <a:rPr lang="en-US" sz="2400" dirty="0" smtClean="0"/>
              <a:t>You’re </a:t>
            </a:r>
            <a:r>
              <a:rPr lang="en-US" sz="2400" dirty="0"/>
              <a:t>updating a file.</a:t>
            </a:r>
          </a:p>
          <a:p>
            <a:pPr lvl="1"/>
            <a:r>
              <a:rPr lang="en-US" sz="2400" dirty="0"/>
              <a:t>The power goes out.</a:t>
            </a:r>
          </a:p>
          <a:p>
            <a:pPr lvl="1"/>
            <a:r>
              <a:rPr lang="en-US" sz="2400" dirty="0"/>
              <a:t>Which changes survive?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685800" y="3733800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lvl="1">
              <a:spcBef>
                <a:spcPct val="20000"/>
              </a:spcBef>
              <a:buFontTx/>
              <a:buChar char="–"/>
            </a:pPr>
            <a:endParaRPr lang="en-US" sz="2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38924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E81F11"/>
                </a:solidFill>
                <a:ea typeface="Osaka" charset="0"/>
                <a:cs typeface="Osaka" charset="0"/>
              </a:rPr>
              <a:t>What</a:t>
            </a:r>
            <a:r>
              <a:rPr lang="en-US" dirty="0" smtClean="0">
                <a:ea typeface="Osaka" charset="0"/>
                <a:cs typeface="Osaka" charset="0"/>
              </a:rPr>
              <a:t>: File System </a:t>
            </a:r>
            <a:r>
              <a:rPr lang="en-US" dirty="0" err="1" smtClean="0">
                <a:ea typeface="Osaka" charset="0"/>
                <a:cs typeface="Osaka" charset="0"/>
              </a:rPr>
              <a:t>vs</a:t>
            </a:r>
            <a:r>
              <a:rPr lang="en-US" dirty="0" smtClean="0">
                <a:ea typeface="Osaka" charset="0"/>
                <a:cs typeface="Osaka" charset="0"/>
              </a:rPr>
              <a:t> DBMS</a:t>
            </a: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629400" y="4718050"/>
            <a:ext cx="2171700" cy="19240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all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none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all since last save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???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667500" y="2470150"/>
            <a:ext cx="2171700" cy="19240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yours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partner’s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both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neither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???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2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641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a typeface="Osaka" charset="0"/>
                <a:cs typeface="Osaka" charset="0"/>
              </a:rPr>
              <a:t>Thought Experiment 1: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You and your project partner edit the same file.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You both save it at the same time.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Whose changes survive?</a:t>
            </a:r>
          </a:p>
          <a:p>
            <a:pPr marL="457200" lvl="1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 </a:t>
            </a:r>
            <a:r>
              <a:rPr lang="en-US" sz="2800" dirty="0" smtClean="0"/>
              <a:t>Thought </a:t>
            </a:r>
            <a:r>
              <a:rPr lang="en-US" sz="2800" dirty="0"/>
              <a:t>Experiment 2:</a:t>
            </a:r>
          </a:p>
          <a:p>
            <a:pPr lvl="1"/>
            <a:r>
              <a:rPr lang="en-US" sz="2400" dirty="0" smtClean="0"/>
              <a:t>You’re </a:t>
            </a:r>
            <a:r>
              <a:rPr lang="en-US" sz="2400" dirty="0"/>
              <a:t>updating a file.</a:t>
            </a:r>
          </a:p>
          <a:p>
            <a:pPr lvl="1"/>
            <a:r>
              <a:rPr lang="en-US" sz="2400" dirty="0"/>
              <a:t>The power goes out.</a:t>
            </a:r>
          </a:p>
          <a:p>
            <a:pPr lvl="1"/>
            <a:r>
              <a:rPr lang="en-US" sz="2400" dirty="0"/>
              <a:t>Which changes survive?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685800" y="3733800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lvl="1">
              <a:spcBef>
                <a:spcPct val="20000"/>
              </a:spcBef>
              <a:buFontTx/>
              <a:buChar char="–"/>
            </a:pPr>
            <a:endParaRPr lang="en-US" sz="2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38924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E81F11"/>
                </a:solidFill>
                <a:ea typeface="Osaka" charset="0"/>
                <a:cs typeface="Osaka" charset="0"/>
              </a:rPr>
              <a:t>What</a:t>
            </a:r>
            <a:r>
              <a:rPr lang="en-US" dirty="0" smtClean="0">
                <a:ea typeface="Osaka" charset="0"/>
                <a:cs typeface="Osaka" charset="0"/>
              </a:rPr>
              <a:t>: File System </a:t>
            </a:r>
            <a:r>
              <a:rPr lang="en-US" dirty="0" err="1" smtClean="0">
                <a:ea typeface="Osaka" charset="0"/>
                <a:cs typeface="Osaka" charset="0"/>
              </a:rPr>
              <a:t>vs</a:t>
            </a:r>
            <a:r>
              <a:rPr lang="en-US" dirty="0" smtClean="0">
                <a:ea typeface="Osaka" charset="0"/>
                <a:cs typeface="Osaka" charset="0"/>
              </a:rPr>
              <a:t> DBMS</a:t>
            </a: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629400" y="4718050"/>
            <a:ext cx="2171700" cy="19240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all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none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all since last save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???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667500" y="2470150"/>
            <a:ext cx="2171700" cy="19240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yours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partner’s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both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neither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latin typeface="Helvetica Neue"/>
              </a:rPr>
              <a:t>???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47700" y="2101850"/>
            <a:ext cx="7886700" cy="26479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/>
            <a:r>
              <a:rPr lang="en-US" sz="2000" dirty="0" smtClean="0">
                <a:solidFill>
                  <a:srgbClr val="F8DD60"/>
                </a:solidFill>
                <a:latin typeface="Helvetica Neue"/>
              </a:rPr>
              <a:t>Q: How do you code against an API that guarantees you “???”  ?</a:t>
            </a:r>
          </a:p>
          <a:p>
            <a:pPr marL="457200" indent="-457200"/>
            <a:endParaRPr lang="en-US" sz="2000" dirty="0" smtClean="0">
              <a:solidFill>
                <a:srgbClr val="F8DD60"/>
              </a:solidFill>
              <a:latin typeface="Helvetica Neue"/>
            </a:endParaRPr>
          </a:p>
          <a:p>
            <a:pPr marL="457200" indent="-457200"/>
            <a:r>
              <a:rPr lang="en-US" sz="2000" dirty="0" smtClean="0">
                <a:solidFill>
                  <a:srgbClr val="F8DD60"/>
                </a:solidFill>
                <a:latin typeface="Helvetica Neue"/>
              </a:rPr>
              <a:t>A: </a:t>
            </a:r>
            <a:r>
              <a:rPr lang="en-US" sz="2000" i="1" dirty="0" smtClean="0">
                <a:solidFill>
                  <a:srgbClr val="F8DD60"/>
                </a:solidFill>
                <a:latin typeface="Helvetica Neue"/>
              </a:rPr>
              <a:t>Very carefully.</a:t>
            </a:r>
            <a:endParaRPr lang="en-US" sz="2000" dirty="0" smtClean="0">
              <a:latin typeface="Helvetica Neue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CE2B4F"/>
                </a:solidFill>
                <a:ea typeface="Osaka" charset="0"/>
                <a:cs typeface="Osaka" charset="0"/>
              </a:rPr>
              <a:t>What: </a:t>
            </a:r>
            <a:r>
              <a:rPr lang="en-US" dirty="0" smtClean="0">
                <a:ea typeface="Osaka" charset="0"/>
                <a:cs typeface="Osaka" charset="0"/>
              </a:rPr>
              <a:t>Database Systems</a:t>
            </a: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0767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ea typeface="Osaka" charset="0"/>
                <a:cs typeface="Osaka" charset="0"/>
              </a:rPr>
              <a:t>What more could we want than a file system?</a:t>
            </a:r>
          </a:p>
          <a:p>
            <a:pPr lvl="1" eaLnBrk="1" hangingPunct="1"/>
            <a:r>
              <a:rPr lang="en-US" sz="2400" dirty="0" smtClean="0">
                <a:ea typeface="Osaka" charset="0"/>
                <a:cs typeface="Osaka" charset="0"/>
              </a:rPr>
              <a:t>Clear </a:t>
            </a:r>
            <a:r>
              <a:rPr lang="en-US" sz="2400" i="1" dirty="0" smtClean="0">
                <a:ea typeface="Osaka" charset="0"/>
                <a:cs typeface="Osaka" charset="0"/>
              </a:rPr>
              <a:t>API contracts </a:t>
            </a:r>
            <a:r>
              <a:rPr lang="en-US" sz="2400" dirty="0" smtClean="0">
                <a:ea typeface="Osaka" charset="0"/>
                <a:cs typeface="Osaka" charset="0"/>
              </a:rPr>
              <a:t>regarding data</a:t>
            </a:r>
          </a:p>
          <a:p>
            <a:pPr lvl="2" eaLnBrk="1" hangingPunct="1"/>
            <a:r>
              <a:rPr lang="en-US" sz="2000" dirty="0" smtClean="0">
                <a:ea typeface="Osaka" charset="0"/>
                <a:cs typeface="Osaka" charset="0"/>
              </a:rPr>
              <a:t>concurrency control, replication, recovery</a:t>
            </a:r>
          </a:p>
          <a:p>
            <a:pPr lvl="1" eaLnBrk="1" hangingPunct="1"/>
            <a:r>
              <a:rPr lang="en-US" sz="2400" dirty="0" smtClean="0">
                <a:ea typeface="Osaka" charset="0"/>
                <a:cs typeface="Osaka" charset="0"/>
              </a:rPr>
              <a:t>Simple, efficient, well-defined </a:t>
            </a:r>
            <a:r>
              <a:rPr lang="en-US" sz="2400" i="1" dirty="0" smtClean="0">
                <a:ea typeface="Osaka" charset="0"/>
                <a:cs typeface="Osaka" charset="0"/>
              </a:rPr>
              <a:t>ad hoc</a:t>
            </a:r>
            <a:r>
              <a:rPr lang="en-US" sz="2400" baseline="30000" dirty="0" smtClean="0">
                <a:ea typeface="Osaka" charset="0"/>
                <a:cs typeface="Osaka" charset="0"/>
              </a:rPr>
              <a:t>1</a:t>
            </a:r>
            <a:r>
              <a:rPr lang="en-US" sz="2400" dirty="0" smtClean="0">
                <a:ea typeface="Osaka" charset="0"/>
                <a:cs typeface="Osaka" charset="0"/>
              </a:rPr>
              <a:t> queries </a:t>
            </a:r>
          </a:p>
          <a:p>
            <a:pPr lvl="1" eaLnBrk="1" hangingPunct="1"/>
            <a:r>
              <a:rPr lang="en-US" sz="2400" dirty="0" smtClean="0">
                <a:ea typeface="Osaka" charset="0"/>
                <a:cs typeface="Osaka" charset="0"/>
              </a:rPr>
              <a:t>Efficient, scalable bulk processing</a:t>
            </a:r>
          </a:p>
          <a:p>
            <a:pPr lvl="1" eaLnBrk="1" hangingPunct="1"/>
            <a:r>
              <a:rPr lang="en-US" sz="2400" dirty="0" smtClean="0">
                <a:ea typeface="Osaka" charset="0"/>
                <a:cs typeface="Osaka" charset="0"/>
              </a:rPr>
              <a:t>Benefits of good data modeling</a:t>
            </a:r>
          </a:p>
          <a:p>
            <a:pPr eaLnBrk="1" hangingPunct="1"/>
            <a:r>
              <a:rPr lang="en-US" sz="2800" dirty="0" smtClean="0">
                <a:ea typeface="Osaka" charset="0"/>
                <a:cs typeface="Osaka" charset="0"/>
              </a:rPr>
              <a:t>S.M.O.P.</a:t>
            </a:r>
            <a:r>
              <a:rPr lang="en-US" sz="2800" baseline="30000" dirty="0" smtClean="0">
                <a:ea typeface="Osaka" charset="0"/>
                <a:cs typeface="Osaka" charset="0"/>
              </a:rPr>
              <a:t>2</a:t>
            </a:r>
            <a:r>
              <a:rPr lang="en-US" sz="2800" dirty="0" smtClean="0">
                <a:ea typeface="Osaka" charset="0"/>
                <a:cs typeface="Osaka" charset="0"/>
              </a:rPr>
              <a:t>?  Not really…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04800" y="5715000"/>
            <a:ext cx="8637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1pPr>
            <a:lvl2pPr marL="37931725" indent="-37474525"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2pPr>
            <a:lvl3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3pPr>
            <a:lvl4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4pPr>
            <a:lvl5pPr eaLnBrk="0" hangingPunct="0"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sz="2400" baseline="30000" dirty="0">
                <a:solidFill>
                  <a:srgbClr val="484848"/>
                </a:solidFill>
                <a:latin typeface="Times" charset="0"/>
              </a:rPr>
              <a:t>1</a:t>
            </a:r>
            <a:r>
              <a:rPr lang="en-US" sz="2400" dirty="0">
                <a:solidFill>
                  <a:srgbClr val="484848"/>
                </a:solidFill>
                <a:latin typeface="Times" charset="0"/>
              </a:rPr>
              <a:t>ad hoc: </a:t>
            </a:r>
            <a:r>
              <a:rPr lang="en-US" sz="2400" dirty="0">
                <a:solidFill>
                  <a:srgbClr val="484848"/>
                </a:solidFill>
                <a:latin typeface="Times New Roman" charset="0"/>
              </a:rPr>
              <a:t>formed or used for specific or immediate problems or needs</a:t>
            </a:r>
          </a:p>
          <a:p>
            <a:r>
              <a:rPr lang="en-US" sz="2400" baseline="30000" dirty="0">
                <a:solidFill>
                  <a:srgbClr val="484848"/>
                </a:solidFill>
                <a:latin typeface="Times New Roman" charset="0"/>
              </a:rPr>
              <a:t>2</a:t>
            </a:r>
            <a:r>
              <a:rPr lang="en-US" sz="2400" dirty="0">
                <a:solidFill>
                  <a:srgbClr val="484848"/>
                </a:solidFill>
                <a:latin typeface="Times New Roman" charset="0"/>
              </a:rPr>
              <a:t>SMOP: Small Matter Of Programming</a:t>
            </a:r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381000" y="57150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E2B4F"/>
                </a:solidFill>
              </a:rPr>
              <a:t>What: </a:t>
            </a:r>
            <a:r>
              <a:rPr lang="en-US" dirty="0" smtClean="0"/>
              <a:t>Current Market</a:t>
            </a:r>
            <a:endParaRPr lang="en-US" dirty="0"/>
          </a:p>
        </p:txBody>
      </p:sp>
      <p:sp>
        <p:nvSpPr>
          <p:cNvPr id="4710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Relational DBMSs still anchor the software industry</a:t>
            </a:r>
          </a:p>
          <a:p>
            <a:pPr lvl="1"/>
            <a:r>
              <a:rPr lang="en-US" sz="2000" dirty="0" smtClean="0"/>
              <a:t>Elephants: Oracle, Microsoft, </a:t>
            </a:r>
            <a:r>
              <a:rPr lang="en-US" sz="2000" dirty="0"/>
              <a:t>IBM, Teradata</a:t>
            </a:r>
            <a:r>
              <a:rPr lang="en-US" sz="2000" dirty="0" smtClean="0"/>
              <a:t>, HP, EMC, …</a:t>
            </a:r>
          </a:p>
          <a:p>
            <a:pPr lvl="1"/>
            <a:r>
              <a:rPr lang="en-US" sz="2000" dirty="0" smtClean="0"/>
              <a:t>Open source: MySQL, </a:t>
            </a:r>
            <a:r>
              <a:rPr lang="en-US" sz="2000" dirty="0" err="1" smtClean="0"/>
              <a:t>PostgreSQL</a:t>
            </a:r>
            <a:endParaRPr lang="en-US" sz="2000" dirty="0" smtClean="0"/>
          </a:p>
          <a:p>
            <a:pPr lvl="1"/>
            <a:r>
              <a:rPr lang="en-US" sz="2000" dirty="0" smtClean="0"/>
              <a:t>Emerging Variants: In-Memory, Column-oriented</a:t>
            </a:r>
          </a:p>
          <a:p>
            <a:r>
              <a:rPr lang="en-US" sz="2400" dirty="0" smtClean="0"/>
              <a:t>Open Source “</a:t>
            </a:r>
            <a:r>
              <a:rPr lang="en-US" sz="2400" dirty="0" err="1" smtClean="0"/>
              <a:t>NoSQL</a:t>
            </a:r>
            <a:r>
              <a:rPr lang="en-US" sz="2400" dirty="0" smtClean="0"/>
              <a:t>” is growing</a:t>
            </a:r>
          </a:p>
          <a:p>
            <a:pPr lvl="1"/>
            <a:r>
              <a:rPr lang="en-US" sz="2000" dirty="0" smtClean="0"/>
              <a:t>Analytics: </a:t>
            </a:r>
            <a:r>
              <a:rPr lang="en-US" sz="2000" dirty="0" err="1" smtClean="0"/>
              <a:t>Hadoop</a:t>
            </a:r>
            <a:r>
              <a:rPr lang="en-US" sz="2000" dirty="0" smtClean="0"/>
              <a:t> </a:t>
            </a:r>
            <a:r>
              <a:rPr lang="en-US" sz="2000" dirty="0" err="1" smtClean="0"/>
              <a:t>MapReduce</a:t>
            </a:r>
            <a:r>
              <a:rPr lang="en-US" sz="2000" dirty="0" smtClean="0"/>
              <a:t>, Spark</a:t>
            </a:r>
          </a:p>
          <a:p>
            <a:pPr lvl="1"/>
            <a:r>
              <a:rPr lang="en-US" sz="2000" dirty="0" smtClean="0"/>
              <a:t>Key-value stores: Cassandra, Mongo, Couch, …</a:t>
            </a:r>
          </a:p>
          <a:p>
            <a:r>
              <a:rPr lang="en-US" sz="2400" dirty="0"/>
              <a:t>Search </a:t>
            </a:r>
            <a:r>
              <a:rPr lang="en-US" sz="2400" dirty="0" smtClean="0"/>
              <a:t>SW is an important special case</a:t>
            </a:r>
            <a:endParaRPr lang="en-US" sz="2400" dirty="0"/>
          </a:p>
          <a:p>
            <a:pPr lvl="1"/>
            <a:r>
              <a:rPr lang="en-US" sz="2000" dirty="0"/>
              <a:t>Google &amp; Bing, </a:t>
            </a:r>
            <a:r>
              <a:rPr lang="en-US" sz="2000" dirty="0" err="1"/>
              <a:t>Solr</a:t>
            </a:r>
            <a:r>
              <a:rPr lang="en-US" sz="2000" dirty="0"/>
              <a:t>, </a:t>
            </a:r>
            <a:r>
              <a:rPr lang="en-US" sz="2000" dirty="0" err="1"/>
              <a:t>Lucene</a:t>
            </a:r>
            <a:endParaRPr lang="en-US" sz="2000" dirty="0"/>
          </a:p>
          <a:p>
            <a:r>
              <a:rPr lang="en-US" sz="2400" dirty="0" smtClean="0"/>
              <a:t>Cloud services are expanding quickly</a:t>
            </a:r>
          </a:p>
          <a:p>
            <a:pPr lvl="1"/>
            <a:r>
              <a:rPr lang="en-US" sz="2000" dirty="0" smtClean="0"/>
              <a:t>Amazon Redshift/</a:t>
            </a:r>
            <a:r>
              <a:rPr lang="en-US" sz="2000" dirty="0" err="1" smtClean="0"/>
              <a:t>ElasticSearch</a:t>
            </a:r>
            <a:r>
              <a:rPr lang="en-US" sz="2000" dirty="0" smtClean="0"/>
              <a:t>/EMR, MS Azure, </a:t>
            </a:r>
            <a:r>
              <a:rPr lang="en-US" sz="2000" dirty="0" err="1" smtClean="0"/>
              <a:t>Heroku</a:t>
            </a:r>
            <a:r>
              <a:rPr lang="en-US" sz="2000" dirty="0" smtClean="0"/>
              <a:t>, 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hlink"/>
                </a:solidFill>
                <a:ea typeface="Osaka" charset="0"/>
                <a:cs typeface="Osaka" charset="0"/>
              </a:rPr>
              <a:t>What</a:t>
            </a:r>
            <a:r>
              <a:rPr lang="en-US" dirty="0" smtClean="0">
                <a:ea typeface="Osaka" charset="0"/>
                <a:cs typeface="Osaka" charset="0"/>
              </a:rPr>
              <a:t> will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Design patterns for computing with data</a:t>
            </a:r>
          </a:p>
          <a:p>
            <a:r>
              <a:rPr lang="en-US" sz="2800" dirty="0" smtClean="0"/>
              <a:t>When, why and how to structure your data</a:t>
            </a:r>
          </a:p>
          <a:p>
            <a:r>
              <a:rPr lang="en-US" sz="2800" dirty="0" smtClean="0"/>
              <a:t>Basics of how Oracle and Google work</a:t>
            </a:r>
          </a:p>
          <a:p>
            <a:r>
              <a:rPr lang="en-US" sz="2800" dirty="0" smtClean="0"/>
              <a:t>SQL ... and </a:t>
            </a:r>
            <a:r>
              <a:rPr lang="en-US" sz="2800" dirty="0" err="1" smtClean="0"/>
              <a:t>noSQL</a:t>
            </a:r>
            <a:endParaRPr lang="en-US" sz="2800" dirty="0" smtClean="0"/>
          </a:p>
          <a:p>
            <a:r>
              <a:rPr lang="en-US" sz="2800" dirty="0" smtClean="0"/>
              <a:t>Managing concurrency</a:t>
            </a:r>
          </a:p>
          <a:p>
            <a:r>
              <a:rPr lang="en-US" sz="2800" dirty="0" smtClean="0"/>
              <a:t>Fault tolerance and Recovery</a:t>
            </a:r>
          </a:p>
          <a:p>
            <a:r>
              <a:rPr lang="en-US" sz="2800" dirty="0" smtClean="0"/>
              <a:t>Scaling out: parallelism and replication</a:t>
            </a:r>
          </a:p>
          <a:p>
            <a:endParaRPr lang="en-US" sz="2800" dirty="0" smtClean="0"/>
          </a:p>
          <a:p>
            <a:r>
              <a:rPr lang="en-US" sz="2800" dirty="0" smtClean="0"/>
              <a:t>Audacity and Reverence.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E2B4F"/>
                </a:solidFill>
              </a:rPr>
              <a:t>What:</a:t>
            </a:r>
            <a:r>
              <a:rPr lang="en-US" dirty="0" smtClean="0"/>
              <a:t> Summing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at the center of many </a:t>
            </a:r>
            <a:r>
              <a:rPr lang="en-US" dirty="0" smtClean="0"/>
              <a:t>things.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8798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E2B4F"/>
                </a:solidFill>
              </a:rPr>
              <a:t>What:</a:t>
            </a:r>
            <a:r>
              <a:rPr lang="en-US" dirty="0" smtClean="0"/>
              <a:t> Summing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at the center of </a:t>
            </a:r>
            <a:r>
              <a:rPr lang="en-US" strike="sngStrike" dirty="0"/>
              <a:t>many </a:t>
            </a:r>
            <a:r>
              <a:rPr lang="en-US" strike="sngStrike" dirty="0" smtClean="0"/>
              <a:t>things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14431" y="2889719"/>
            <a:ext cx="2428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everything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626925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Data is at the center of </a:t>
            </a:r>
            <a:r>
              <a:rPr lang="en-US" strike="sngStrike" dirty="0" smtClean="0"/>
              <a:t>many things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3843" y="3248307"/>
            <a:ext cx="2428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everything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28732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E2B4F"/>
                </a:solidFill>
              </a:rPr>
              <a:t>What:</a:t>
            </a:r>
            <a:r>
              <a:rPr lang="en-US" dirty="0" smtClean="0"/>
              <a:t> Summing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at the center of </a:t>
            </a:r>
            <a:r>
              <a:rPr lang="en-US" strike="sngStrike" dirty="0"/>
              <a:t>many </a:t>
            </a:r>
            <a:r>
              <a:rPr lang="en-US" strike="sngStrike" dirty="0" smtClean="0"/>
              <a:t>things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instance: computer science.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4431" y="2889719"/>
            <a:ext cx="2428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everything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38201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E2B4F"/>
                </a:solidFill>
              </a:rPr>
              <a:t>What: </a:t>
            </a:r>
            <a:r>
              <a:rPr lang="en-US" dirty="0" smtClean="0"/>
              <a:t>Summing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might think: in CS186 we learn to apply computer science to Big Data.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class should apply very broadly.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647700" y="3340100"/>
            <a:ext cx="8001000" cy="15113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3200" dirty="0" smtClean="0">
                <a:latin typeface="Helvetica Neue"/>
              </a:rPr>
              <a:t>No. The techniques we’ll learn in CS186 are the key to scalable computer science.</a:t>
            </a:r>
          </a:p>
        </p:txBody>
      </p:sp>
    </p:spTree>
    <p:extLst>
      <p:ext uri="{BB962C8B-B14F-4D97-AF65-F5344CB8AC3E}">
        <p14:creationId xmlns:p14="http://schemas.microsoft.com/office/powerpoint/2010/main" val="342470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the tip of the spear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professions are just emerging:</a:t>
            </a:r>
          </a:p>
          <a:p>
            <a:pPr lvl="1"/>
            <a:r>
              <a:rPr lang="en-US" dirty="0"/>
              <a:t>Cloud </a:t>
            </a:r>
            <a:r>
              <a:rPr lang="en-US" dirty="0" smtClean="0"/>
              <a:t>programmer</a:t>
            </a:r>
            <a:endParaRPr lang="en-US" dirty="0"/>
          </a:p>
          <a:p>
            <a:pPr lvl="1"/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Data engineer</a:t>
            </a:r>
          </a:p>
          <a:p>
            <a:pPr lvl="1"/>
            <a:r>
              <a:rPr lang="en-US" dirty="0" smtClean="0"/>
              <a:t>Machine Learning architect</a:t>
            </a:r>
          </a:p>
          <a:p>
            <a:r>
              <a:rPr lang="en-US" dirty="0" smtClean="0"/>
              <a:t>In 5 years, this will be a large fraction of the computing workforce.</a:t>
            </a:r>
          </a:p>
          <a:p>
            <a:endParaRPr lang="en-US" dirty="0" smtClean="0"/>
          </a:p>
          <a:p>
            <a:r>
              <a:rPr lang="en-US" dirty="0" smtClean="0"/>
              <a:t>Now is the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4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Who?</a:t>
            </a: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6758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Osaka" charset="0"/>
                <a:cs typeface="Osaka" charset="0"/>
              </a:rPr>
              <a:t>Instructor</a:t>
            </a:r>
          </a:p>
          <a:p>
            <a:pPr lvl="1" eaLnBrk="1" hangingPunct="1"/>
            <a:r>
              <a:rPr lang="en-US" dirty="0">
                <a:ea typeface="Osaka" charset="0"/>
                <a:cs typeface="Osaka" charset="0"/>
              </a:rPr>
              <a:t>Prof. Joe Hellerstein</a:t>
            </a:r>
          </a:p>
          <a:p>
            <a:pPr eaLnBrk="1" hangingPunct="1"/>
            <a:r>
              <a:rPr lang="en-US" dirty="0" smtClean="0">
                <a:ea typeface="Osaka" charset="0"/>
                <a:cs typeface="Osaka" charset="0"/>
              </a:rPr>
              <a:t>TAs</a:t>
            </a:r>
          </a:p>
          <a:p>
            <a:pPr lvl="1" eaLnBrk="1" hangingPunct="1"/>
            <a:r>
              <a:rPr lang="en-US" dirty="0" smtClean="0">
                <a:ea typeface="Osaka" charset="0"/>
                <a:cs typeface="Osaka" charset="0"/>
              </a:rPr>
              <a:t>Derek Leung</a:t>
            </a:r>
          </a:p>
          <a:p>
            <a:pPr lvl="1" eaLnBrk="1" hangingPunct="1"/>
            <a:r>
              <a:rPr lang="en-US" dirty="0" err="1" smtClean="0">
                <a:ea typeface="Osaka" charset="0"/>
                <a:cs typeface="Osaka" charset="0"/>
              </a:rPr>
              <a:t>Varun</a:t>
            </a:r>
            <a:r>
              <a:rPr lang="en-US" dirty="0" smtClean="0">
                <a:ea typeface="Osaka" charset="0"/>
                <a:cs typeface="Osaka" charset="0"/>
              </a:rPr>
              <a:t> </a:t>
            </a:r>
            <a:r>
              <a:rPr lang="en-US" dirty="0" err="1" smtClean="0">
                <a:ea typeface="Osaka" charset="0"/>
                <a:cs typeface="Osaka" charset="0"/>
              </a:rPr>
              <a:t>Naik</a:t>
            </a: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/>
            <a:r>
              <a:rPr lang="en-US" dirty="0" smtClean="0">
                <a:ea typeface="Osaka" charset="0"/>
                <a:cs typeface="Osaka" charset="0"/>
              </a:rPr>
              <a:t>Michelle Ng</a:t>
            </a:r>
          </a:p>
          <a:p>
            <a:pPr lvl="1" eaLnBrk="1" hangingPunct="1"/>
            <a:r>
              <a:rPr lang="en-US" dirty="0" smtClean="0">
                <a:ea typeface="Osaka" charset="0"/>
                <a:cs typeface="Osaka" charset="0"/>
              </a:rPr>
              <a:t>Jay Patel</a:t>
            </a:r>
          </a:p>
          <a:p>
            <a:pPr lvl="1" eaLnBrk="1" hangingPunct="1"/>
            <a:r>
              <a:rPr lang="en-US" dirty="0" err="1" smtClean="0">
                <a:ea typeface="Osaka" charset="0"/>
                <a:cs typeface="Osaka" charset="0"/>
              </a:rPr>
              <a:t>Vikram</a:t>
            </a:r>
            <a:r>
              <a:rPr lang="en-US" dirty="0" smtClean="0">
                <a:ea typeface="Osaka" charset="0"/>
                <a:cs typeface="Osaka" charset="0"/>
              </a:rPr>
              <a:t> </a:t>
            </a:r>
            <a:r>
              <a:rPr lang="en-US" dirty="0" err="1" smtClean="0">
                <a:ea typeface="Osaka" charset="0"/>
                <a:cs typeface="Osaka" charset="0"/>
              </a:rPr>
              <a:t>Sreekanti</a:t>
            </a:r>
            <a:endParaRPr lang="en-US" dirty="0" smtClean="0">
              <a:ea typeface="Osaka" charset="0"/>
              <a:cs typeface="Osaka" charset="0"/>
            </a:endParaRPr>
          </a:p>
          <a:p>
            <a:pPr lvl="1" eaLnBrk="1" hangingPunct="1"/>
            <a:r>
              <a:rPr lang="en-US" dirty="0" smtClean="0">
                <a:ea typeface="Osaka" charset="0"/>
                <a:cs typeface="Osaka" charset="0"/>
              </a:rPr>
              <a:t>Anthony </a:t>
            </a:r>
            <a:r>
              <a:rPr lang="en-US" dirty="0" err="1" smtClean="0">
                <a:ea typeface="Osaka" charset="0"/>
                <a:cs typeface="Osaka" charset="0"/>
              </a:rPr>
              <a:t>Sutardja</a:t>
            </a:r>
            <a:endParaRPr lang="en-US" dirty="0" smtClean="0">
              <a:ea typeface="Osaka" charset="0"/>
              <a:cs typeface="Osaka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hlink"/>
                </a:solidFill>
                <a:ea typeface="Osaka" charset="0"/>
                <a:cs typeface="Osaka" charset="0"/>
              </a:rPr>
              <a:t>How?</a:t>
            </a:r>
            <a:r>
              <a:rPr lang="en-US" dirty="0" smtClean="0"/>
              <a:t>  Workload</a:t>
            </a:r>
            <a:endParaRPr lang="en-US" dirty="0"/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Homework with real world focus:</a:t>
            </a:r>
          </a:p>
          <a:p>
            <a:pPr lvl="1"/>
            <a:r>
              <a:rPr lang="en-US" dirty="0" smtClean="0"/>
              <a:t>Wrangle messy data to extract structure</a:t>
            </a:r>
          </a:p>
          <a:p>
            <a:pPr lvl="1"/>
            <a:r>
              <a:rPr lang="en-US" dirty="0" smtClean="0"/>
              <a:t>Code up scalable algorithms</a:t>
            </a:r>
          </a:p>
          <a:p>
            <a:pPr lvl="1"/>
            <a:r>
              <a:rPr lang="en-US" dirty="0" smtClean="0"/>
              <a:t>Modify internals of a big data engine</a:t>
            </a:r>
          </a:p>
          <a:p>
            <a:pPr lvl="1"/>
            <a:r>
              <a:rPr lang="en-US" dirty="0" smtClean="0"/>
              <a:t>Develop custom data visualization</a:t>
            </a:r>
          </a:p>
          <a:p>
            <a:r>
              <a:rPr lang="en-US" dirty="0" smtClean="0"/>
              <a:t>Short weekly quizzes</a:t>
            </a:r>
          </a:p>
          <a:p>
            <a:r>
              <a:rPr lang="en-US" dirty="0" smtClean="0"/>
              <a:t>Exams – 2 Midterms &amp; 1 Final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hlink"/>
                </a:solidFill>
                <a:ea typeface="Osaka" charset="0"/>
                <a:cs typeface="Osaka" charset="0"/>
              </a:rPr>
              <a:t>How? </a:t>
            </a:r>
            <a:r>
              <a:rPr lang="en-US" dirty="0" err="1" smtClean="0">
                <a:ea typeface="Osaka" charset="0"/>
                <a:cs typeface="Osaka" charset="0"/>
              </a:rPr>
              <a:t>Administrivia</a:t>
            </a: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7168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Osaka" charset="0"/>
                <a:cs typeface="Osaka" charset="0"/>
                <a:hlinkClick r:id="rId3"/>
              </a:rPr>
              <a:t>http://cs186berkeley.net</a:t>
            </a:r>
            <a:r>
              <a:rPr lang="en-US" dirty="0">
                <a:ea typeface="Osaka" charset="0"/>
                <a:cs typeface="Osaka" charset="0"/>
              </a:rPr>
              <a:t/>
            </a:r>
            <a:br>
              <a:rPr lang="en-US" dirty="0">
                <a:ea typeface="Osaka" charset="0"/>
                <a:cs typeface="Osaka" charset="0"/>
              </a:rPr>
            </a:br>
            <a:r>
              <a:rPr lang="en-US" i="1" dirty="0" smtClean="0">
                <a:ea typeface="Osaka" charset="0"/>
                <a:cs typeface="Osaka" charset="0"/>
              </a:rPr>
              <a:t>or</a:t>
            </a:r>
            <a:r>
              <a:rPr lang="en-US" dirty="0">
                <a:ea typeface="Osaka" charset="0"/>
                <a:cs typeface="Osaka" charset="0"/>
              </a:rPr>
              <a:t/>
            </a:r>
            <a:br>
              <a:rPr lang="en-US" dirty="0">
                <a:ea typeface="Osaka" charset="0"/>
                <a:cs typeface="Osaka" charset="0"/>
              </a:rPr>
            </a:br>
            <a:r>
              <a:rPr lang="en-US" dirty="0" smtClean="0">
                <a:ea typeface="Osaka" charset="0"/>
                <a:cs typeface="Osaka" charset="0"/>
              </a:rPr>
              <a:t>https</a:t>
            </a:r>
            <a:r>
              <a:rPr lang="en-US" dirty="0">
                <a:ea typeface="Osaka" charset="0"/>
                <a:cs typeface="Osaka" charset="0"/>
              </a:rPr>
              <a:t>://</a:t>
            </a:r>
            <a:r>
              <a:rPr lang="en-US" dirty="0" err="1">
                <a:ea typeface="Osaka" charset="0"/>
                <a:cs typeface="Osaka" charset="0"/>
              </a:rPr>
              <a:t>sites.google.com</a:t>
            </a:r>
            <a:r>
              <a:rPr lang="en-US" dirty="0">
                <a:ea typeface="Osaka" charset="0"/>
                <a:cs typeface="Osaka" charset="0"/>
              </a:rPr>
              <a:t>/site/cs186spring2015/</a:t>
            </a:r>
            <a:endParaRPr lang="en-US" dirty="0" smtClean="0">
              <a:ea typeface="Osaka" charset="0"/>
              <a:cs typeface="Osaka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ea typeface="Osaka" charset="0"/>
              <a:cs typeface="Osak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err="1" smtClean="0">
                <a:ea typeface="Osaka" charset="0"/>
                <a:cs typeface="Osaka" charset="0"/>
              </a:rPr>
              <a:t>Ofc</a:t>
            </a:r>
            <a:r>
              <a:rPr lang="en-US" dirty="0" smtClean="0">
                <a:ea typeface="Osaka" charset="0"/>
                <a:cs typeface="Osaka" charset="0"/>
              </a:rPr>
              <a:t> </a:t>
            </a:r>
            <a:r>
              <a:rPr lang="en-US" dirty="0" err="1" smtClean="0">
                <a:ea typeface="Osaka" charset="0"/>
                <a:cs typeface="Osaka" charset="0"/>
              </a:rPr>
              <a:t>Hrs</a:t>
            </a:r>
            <a:r>
              <a:rPr lang="en-US" dirty="0" smtClean="0">
                <a:ea typeface="Osaka" charset="0"/>
                <a:cs typeface="Osaka" charset="0"/>
              </a:rPr>
              <a:t> &amp; sections on the web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hlink"/>
                </a:solidFill>
                <a:ea typeface="Osaka" charset="0"/>
                <a:cs typeface="Osaka" charset="0"/>
              </a:rPr>
              <a:t>How</a:t>
            </a:r>
            <a:r>
              <a:rPr lang="en-US" smtClean="0">
                <a:ea typeface="Osaka" charset="0"/>
                <a:cs typeface="Osaka" charset="0"/>
              </a:rPr>
              <a:t>? Administrivia, cont.</a:t>
            </a:r>
            <a:endParaRPr lang="en-US" dirty="0">
              <a:ea typeface="Osaka" charset="0"/>
              <a:cs typeface="Osaka" charset="0"/>
            </a:endParaRPr>
          </a:p>
        </p:txBody>
      </p:sp>
      <p:sp>
        <p:nvSpPr>
          <p:cNvPr id="7373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Textbook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 smtClean="0">
                <a:ea typeface="Osaka" charset="0"/>
                <a:cs typeface="Osaka" charset="0"/>
              </a:rPr>
              <a:t>Database Management Systems, </a:t>
            </a:r>
            <a:r>
              <a:rPr lang="en-US" sz="2000" i="1" dirty="0" smtClean="0">
                <a:solidFill>
                  <a:schemeClr val="hlink"/>
                </a:solidFill>
                <a:ea typeface="Osaka" charset="0"/>
                <a:cs typeface="Osaka" charset="0"/>
              </a:rPr>
              <a:t>3</a:t>
            </a:r>
            <a:r>
              <a:rPr lang="en-US" sz="2000" i="1" baseline="30000" dirty="0" smtClean="0">
                <a:solidFill>
                  <a:schemeClr val="hlink"/>
                </a:solidFill>
                <a:ea typeface="Osaka" charset="0"/>
                <a:cs typeface="Osaka" charset="0"/>
              </a:rPr>
              <a:t>rd</a:t>
            </a:r>
            <a:r>
              <a:rPr lang="en-US" sz="2000" i="1" dirty="0" smtClean="0">
                <a:solidFill>
                  <a:schemeClr val="hlink"/>
                </a:solidFill>
                <a:ea typeface="Osaka" charset="0"/>
                <a:cs typeface="Osaka" charset="0"/>
              </a:rPr>
              <a:t> Edition</a:t>
            </a:r>
            <a:endParaRPr lang="en-US" sz="2000" i="1" dirty="0" smtClean="0">
              <a:ea typeface="Osaka" charset="0"/>
              <a:cs typeface="Osaka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1800" dirty="0" err="1" smtClean="0">
                <a:ea typeface="Osaka" charset="0"/>
                <a:cs typeface="Osaka" charset="0"/>
              </a:rPr>
              <a:t>Ramakrishnan</a:t>
            </a:r>
            <a:r>
              <a:rPr lang="en-US" sz="1800" dirty="0" smtClean="0">
                <a:ea typeface="Osaka" charset="0"/>
                <a:cs typeface="Osaka" charset="0"/>
              </a:rPr>
              <a:t> and </a:t>
            </a:r>
            <a:r>
              <a:rPr lang="en-US" sz="1800" dirty="0" err="1" smtClean="0">
                <a:ea typeface="Osaka" charset="0"/>
                <a:cs typeface="Osaka" charset="0"/>
              </a:rPr>
              <a:t>Gehrke</a:t>
            </a:r>
            <a:endParaRPr lang="en-US" sz="1800" dirty="0" smtClean="0">
              <a:ea typeface="Osaka" charset="0"/>
              <a:cs typeface="Osak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Suggested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Osaka" charset="0"/>
                <a:cs typeface="Osaka" charset="0"/>
              </a:rPr>
              <a:t>I wouldn’t buy any more textbooks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Osaka" charset="0"/>
                <a:cs typeface="Osaka" charset="0"/>
              </a:rPr>
              <a:t>Website has links to programming resources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Grading, hand-in policies, etc. are on Web Page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Cheating policy: zero tolerance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Osaka" charset="0"/>
                <a:cs typeface="Osaka" charset="0"/>
              </a:rPr>
              <a:t>We have the technology…</a:t>
            </a:r>
            <a:endParaRPr lang="en-US" sz="2000" dirty="0">
              <a:ea typeface="Osaka" charset="0"/>
              <a:cs typeface="Osaka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How</a:t>
            </a:r>
            <a:r>
              <a:rPr lang="en-US" dirty="0">
                <a:ea typeface="Osaka" charset="0"/>
                <a:cs typeface="Osaka" charset="0"/>
              </a:rPr>
              <a:t>?</a:t>
            </a:r>
            <a:r>
              <a:rPr lang="en-US" dirty="0" smtClean="0">
                <a:ea typeface="Osaka" charset="0"/>
                <a:cs typeface="Osaka" charset="0"/>
              </a:rPr>
              <a:t> </a:t>
            </a:r>
            <a:r>
              <a:rPr lang="en-US" dirty="0" err="1" smtClean="0">
                <a:ea typeface="Osaka" charset="0"/>
                <a:cs typeface="Osaka" charset="0"/>
              </a:rPr>
              <a:t>Administrivia</a:t>
            </a:r>
            <a:r>
              <a:rPr lang="en-US" dirty="0">
                <a:ea typeface="Osaka" charset="0"/>
                <a:cs typeface="Osaka" charset="0"/>
              </a:rPr>
              <a:t>, cont.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Osaka" charset="0"/>
                <a:cs typeface="Osaka" charset="0"/>
              </a:rPr>
              <a:t>All </a:t>
            </a:r>
            <a:r>
              <a:rPr lang="en-US" sz="2400" dirty="0" smtClean="0">
                <a:ea typeface="Osaka" charset="0"/>
                <a:cs typeface="Osaka" charset="0"/>
              </a:rPr>
              <a:t>class communication via Piazza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/>
              <a:t>piazza.com</a:t>
            </a:r>
            <a:r>
              <a:rPr lang="en-US" sz="2000" dirty="0"/>
              <a:t>/</a:t>
            </a:r>
            <a:r>
              <a:rPr lang="en-US" sz="2000" dirty="0" err="1"/>
              <a:t>berkeley</a:t>
            </a:r>
            <a:r>
              <a:rPr lang="en-US" sz="2000" dirty="0"/>
              <a:t>/spring2015/</a:t>
            </a:r>
            <a:r>
              <a:rPr lang="en-US" sz="2000" dirty="0" smtClean="0"/>
              <a:t>cs186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Osaka" charset="0"/>
                <a:cs typeface="Osaka" charset="0"/>
              </a:rPr>
              <a:t>announcements and discussion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 smtClean="0">
                <a:ea typeface="Osaka" charset="0"/>
                <a:cs typeface="Osaka" charset="0"/>
              </a:rPr>
              <a:t>read </a:t>
            </a:r>
            <a:r>
              <a:rPr lang="en-US" sz="2000" i="1" dirty="0">
                <a:ea typeface="Osaka" charset="0"/>
                <a:cs typeface="Osaka" charset="0"/>
              </a:rPr>
              <a:t>it regularly</a:t>
            </a:r>
            <a:r>
              <a:rPr lang="en-US" sz="2000" i="1" dirty="0" smtClean="0">
                <a:ea typeface="Osaka" charset="0"/>
                <a:cs typeface="Osaka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Osaka" charset="0"/>
                <a:cs typeface="Osaka" charset="0"/>
              </a:rPr>
              <a:t>post all questions</a:t>
            </a:r>
            <a:r>
              <a:rPr lang="en-US" sz="2000" dirty="0">
                <a:ea typeface="Osaka" charset="0"/>
                <a:cs typeface="Osaka" charset="0"/>
              </a:rPr>
              <a:t>/</a:t>
            </a:r>
            <a:r>
              <a:rPr lang="en-US" sz="2000" dirty="0" smtClean="0">
                <a:ea typeface="Osaka" charset="0"/>
                <a:cs typeface="Osaka" charset="0"/>
              </a:rPr>
              <a:t>comments there</a:t>
            </a:r>
            <a:endParaRPr lang="en-US" sz="2000" dirty="0">
              <a:ea typeface="Osaka" charset="0"/>
              <a:cs typeface="Osak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 smtClean="0">
                <a:ea typeface="Osaka" charset="0"/>
                <a:cs typeface="Osaka" charset="0"/>
              </a:rPr>
              <a:t>direct email is not a good </a:t>
            </a:r>
            <a:r>
              <a:rPr lang="en-US" sz="2000" i="1" dirty="0" smtClean="0">
                <a:ea typeface="Osaka" charset="0"/>
                <a:cs typeface="Osaka" charset="0"/>
              </a:rPr>
              <a:t>idea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Osaka" charset="0"/>
                <a:cs typeface="Osaka" charset="0"/>
              </a:rPr>
              <a:t>Solo and Team Homework Projects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ea typeface="Osaka" charset="0"/>
                <a:cs typeface="Osaka" charset="0"/>
              </a:rPr>
              <a:t>Teams of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ea typeface="Osaka" charset="0"/>
                <a:cs typeface="Osaka" charset="0"/>
              </a:rPr>
              <a:t>Think about this now!  Find a partner ASAP.</a:t>
            </a:r>
            <a:endParaRPr lang="en-US" sz="1800" dirty="0">
              <a:ea typeface="Osaka" charset="0"/>
              <a:cs typeface="Osaka" charset="0"/>
            </a:endParaRPr>
          </a:p>
          <a:p>
            <a:pPr lvl="2" eaLnBrk="1" hangingPunct="1">
              <a:lnSpc>
                <a:spcPct val="90000"/>
              </a:lnSpc>
            </a:pPr>
            <a:endParaRPr lang="en-US" sz="1800" dirty="0">
              <a:ea typeface="Osaka" charset="0"/>
              <a:cs typeface="Osaka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hlink"/>
                </a:solidFill>
                <a:ea typeface="Osaka" charset="0"/>
                <a:cs typeface="Osaka" charset="0"/>
              </a:rPr>
              <a:t>How</a:t>
            </a:r>
            <a:r>
              <a:rPr lang="en-US" dirty="0">
                <a:ea typeface="Osaka" charset="0"/>
                <a:cs typeface="Osaka" charset="0"/>
              </a:rPr>
              <a:t>? </a:t>
            </a:r>
            <a:r>
              <a:rPr lang="en-US" dirty="0" smtClean="0"/>
              <a:t>Homework Now!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 err="1" smtClean="0"/>
              <a:t>homeworks</a:t>
            </a:r>
            <a:r>
              <a:rPr lang="en-US" dirty="0" smtClean="0"/>
              <a:t> being issued </a:t>
            </a:r>
            <a:r>
              <a:rPr lang="en-US" i="1" dirty="0" smtClean="0"/>
              <a:t>TODAY!</a:t>
            </a:r>
          </a:p>
          <a:p>
            <a:pPr lvl="1"/>
            <a:r>
              <a:rPr lang="en-US" dirty="0" smtClean="0"/>
              <a:t>HW0: Due this Thursday</a:t>
            </a:r>
          </a:p>
          <a:p>
            <a:pPr lvl="1"/>
            <a:r>
              <a:rPr lang="en-US" dirty="0" smtClean="0"/>
              <a:t>HW1: Due next Tuesday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Details in the HW </a:t>
            </a:r>
            <a:r>
              <a:rPr lang="en-US" dirty="0" err="1" smtClean="0"/>
              <a:t>github</a:t>
            </a:r>
            <a:r>
              <a:rPr lang="en-US" dirty="0" smtClean="0"/>
              <a:t> repos, accessible from the class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4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Osaka" charset="0"/>
                <a:cs typeface="Osaka" charset="0"/>
              </a:rPr>
              <a:t>Queries for Today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>
                    <a:lumMod val="50000"/>
                  </a:schemeClr>
                </a:solidFill>
                <a:ea typeface="Osaka" charset="0"/>
                <a:cs typeface="Osaka" charset="0"/>
              </a:rPr>
              <a:t>Why?</a:t>
            </a:r>
          </a:p>
          <a:p>
            <a:pPr eaLnBrk="1" hangingPunct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Osaka" charset="0"/>
                <a:cs typeface="Osaka" charset="0"/>
              </a:rPr>
              <a:t>What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Osaka" charset="0"/>
                <a:cs typeface="Osaka" charset="0"/>
              </a:rPr>
              <a:t>? </a:t>
            </a:r>
          </a:p>
          <a:p>
            <a:pPr eaLnBrk="1" hangingPunct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Osaka" charset="0"/>
                <a:cs typeface="Osaka" charset="0"/>
              </a:rPr>
              <a:t>Who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Osaka" charset="0"/>
                <a:cs typeface="Osaka" charset="0"/>
              </a:rPr>
              <a:t>?</a:t>
            </a:r>
          </a:p>
          <a:p>
            <a:pPr eaLnBrk="1" hangingPunct="1"/>
            <a:r>
              <a:rPr lang="en-US" dirty="0">
                <a:solidFill>
                  <a:schemeClr val="bg1">
                    <a:lumMod val="50000"/>
                  </a:schemeClr>
                </a:solidFill>
                <a:ea typeface="Osaka" charset="0"/>
                <a:cs typeface="Osaka" charset="0"/>
              </a:rPr>
              <a:t>How?</a:t>
            </a:r>
          </a:p>
          <a:p>
            <a:pPr eaLnBrk="1" hangingPunct="1"/>
            <a:r>
              <a:rPr lang="en-US" dirty="0">
                <a:ea typeface="Osaka" charset="0"/>
                <a:cs typeface="Osaka" charset="0"/>
              </a:rPr>
              <a:t>For instance?</a:t>
            </a:r>
          </a:p>
        </p:txBody>
      </p:sp>
    </p:spTree>
    <p:extLst>
      <p:ext uri="{BB962C8B-B14F-4D97-AF65-F5344CB8AC3E}">
        <p14:creationId xmlns:p14="http://schemas.microsoft.com/office/powerpoint/2010/main" val="41324245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7" y="375047"/>
            <a:ext cx="2768203" cy="424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Tx/>
              <a:buBlip>
                <a:blip r:embed="rId3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4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algn="ctr">
              <a:buNone/>
            </a:pPr>
            <a:r>
              <a:rPr lang="en-US" dirty="0" smtClean="0"/>
              <a:t>The Von Neumann machine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74945" y="1780314"/>
            <a:ext cx="5232121" cy="1595766"/>
          </a:xfrm>
          <a:prstGeom prst="rect">
            <a:avLst/>
          </a:prstGeom>
          <a:solidFill>
            <a:srgbClr val="00410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29146" y="1812879"/>
            <a:ext cx="1906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1. Read something</a:t>
            </a:r>
          </a:p>
          <a:p>
            <a:pPr>
              <a:spcAft>
                <a:spcPts val="1200"/>
              </a:spcAft>
            </a:pPr>
            <a:r>
              <a:rPr lang="en-US" sz="16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2. Do something</a:t>
            </a:r>
          </a:p>
          <a:p>
            <a:pPr>
              <a:spcAft>
                <a:spcPts val="1200"/>
              </a:spcAft>
            </a:pPr>
            <a:r>
              <a:rPr lang="en-US" sz="16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3. Write something</a:t>
            </a:r>
          </a:p>
          <a:p>
            <a:pPr>
              <a:spcAft>
                <a:spcPts val="1200"/>
              </a:spcAft>
            </a:pPr>
            <a:r>
              <a:rPr lang="en-US" sz="16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4. GOTO 1</a:t>
            </a:r>
          </a:p>
          <a:p>
            <a:pPr>
              <a:spcAft>
                <a:spcPts val="1200"/>
              </a:spcAft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840003" y="1780313"/>
            <a:ext cx="1867064" cy="1606623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474945" y="2194412"/>
            <a:ext cx="5210411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10800000" flipH="1">
            <a:off x="2474945" y="2589052"/>
            <a:ext cx="5232122" cy="5429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0800000">
            <a:off x="2496655" y="2996133"/>
            <a:ext cx="519955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rot="5400000">
            <a:off x="2036469" y="2567737"/>
            <a:ext cx="1594973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>
            <a:off x="2433317" y="2573376"/>
            <a:ext cx="158369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2792173" y="2562731"/>
            <a:ext cx="1583275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rot="5400000">
            <a:off x="3150388" y="2584443"/>
            <a:ext cx="160498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rot="5400000">
            <a:off x="3540530" y="2595088"/>
            <a:ext cx="158369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5400000">
            <a:off x="3926524" y="2600726"/>
            <a:ext cx="1572419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4" idx="0"/>
            <a:endCxn id="4" idx="2"/>
          </p:cNvCxnSpPr>
          <p:nvPr/>
        </p:nvCxnSpPr>
        <p:spPr bwMode="auto">
          <a:xfrm rot="16200000" flipH="1">
            <a:off x="4293123" y="2578197"/>
            <a:ext cx="159576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4643596" y="2568370"/>
            <a:ext cx="1593707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5045873" y="2601148"/>
            <a:ext cx="1571575" cy="1588"/>
          </a:xfrm>
          <a:prstGeom prst="line">
            <a:avLst/>
          </a:prstGeom>
          <a:solidFill>
            <a:srgbClr val="3366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Rectangle 63"/>
          <p:cNvSpPr/>
          <p:nvPr/>
        </p:nvSpPr>
        <p:spPr bwMode="auto">
          <a:xfrm>
            <a:off x="4439705" y="4146824"/>
            <a:ext cx="2084164" cy="8793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CPU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 rot="16200000" flipV="1">
            <a:off x="4499390" y="3500932"/>
            <a:ext cx="716467" cy="531896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rot="5400000" flipH="1" flipV="1">
            <a:off x="5970244" y="3560634"/>
            <a:ext cx="738178" cy="390781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69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26" y="933578"/>
            <a:ext cx="5551361" cy="306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i="1" dirty="0" smtClean="0"/>
              <a:t>“Out-of-Core” </a:t>
            </a:r>
            <a:r>
              <a:rPr lang="en-US" dirty="0" smtClean="0"/>
              <a:t>algorithms.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74945" y="1780314"/>
            <a:ext cx="5232121" cy="1595766"/>
          </a:xfrm>
          <a:prstGeom prst="rect">
            <a:avLst/>
          </a:prstGeom>
          <a:solidFill>
            <a:srgbClr val="00410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29146" y="1812879"/>
            <a:ext cx="1906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1. Read something</a:t>
            </a:r>
          </a:p>
          <a:p>
            <a:pPr>
              <a:spcAft>
                <a:spcPts val="1200"/>
              </a:spcAft>
            </a:pPr>
            <a:r>
              <a:rPr lang="en-US" sz="16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2. Do something</a:t>
            </a:r>
          </a:p>
          <a:p>
            <a:pPr>
              <a:spcAft>
                <a:spcPts val="1200"/>
              </a:spcAft>
            </a:pPr>
            <a:r>
              <a:rPr lang="en-US" sz="16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3. Write something</a:t>
            </a:r>
          </a:p>
          <a:p>
            <a:pPr>
              <a:spcAft>
                <a:spcPts val="1200"/>
              </a:spcAft>
            </a:pPr>
            <a:r>
              <a:rPr lang="en-US" sz="16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4. GOTO 1</a:t>
            </a:r>
          </a:p>
          <a:p>
            <a:pPr>
              <a:spcAft>
                <a:spcPts val="1200"/>
              </a:spcAft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840003" y="1780313"/>
            <a:ext cx="1867064" cy="1606623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474945" y="2194412"/>
            <a:ext cx="5210411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10800000" flipH="1">
            <a:off x="2474945" y="2589052"/>
            <a:ext cx="5232122" cy="5429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0800000">
            <a:off x="2496655" y="2996133"/>
            <a:ext cx="519955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rot="5400000">
            <a:off x="2036469" y="2567737"/>
            <a:ext cx="1594973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>
            <a:off x="2433317" y="2573376"/>
            <a:ext cx="158369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2792173" y="2562731"/>
            <a:ext cx="1583275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rot="5400000">
            <a:off x="3150388" y="2584443"/>
            <a:ext cx="160498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rot="5400000">
            <a:off x="3540530" y="2595088"/>
            <a:ext cx="158369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5400000">
            <a:off x="3926524" y="2600726"/>
            <a:ext cx="1572419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4" idx="0"/>
            <a:endCxn id="4" idx="2"/>
          </p:cNvCxnSpPr>
          <p:nvPr/>
        </p:nvCxnSpPr>
        <p:spPr bwMode="auto">
          <a:xfrm rot="16200000" flipH="1">
            <a:off x="4293123" y="2578197"/>
            <a:ext cx="1595766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4643596" y="2568370"/>
            <a:ext cx="1593707" cy="1588"/>
          </a:xfrm>
          <a:prstGeom prst="lin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5045873" y="2601148"/>
            <a:ext cx="1571575" cy="1588"/>
          </a:xfrm>
          <a:prstGeom prst="line">
            <a:avLst/>
          </a:prstGeom>
          <a:solidFill>
            <a:srgbClr val="3366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Rectangle 63"/>
          <p:cNvSpPr/>
          <p:nvPr/>
        </p:nvSpPr>
        <p:spPr bwMode="auto">
          <a:xfrm>
            <a:off x="4439705" y="4146824"/>
            <a:ext cx="2084164" cy="8793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CPU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 rot="16200000" flipV="1">
            <a:off x="4499390" y="3500932"/>
            <a:ext cx="716467" cy="531896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rot="5400000" flipH="1" flipV="1">
            <a:off x="5970244" y="3560634"/>
            <a:ext cx="738178" cy="390781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69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9184" y="2485924"/>
            <a:ext cx="5551361" cy="306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/>
          <p:cNvCxnSpPr/>
          <p:nvPr/>
        </p:nvCxnSpPr>
        <p:spPr bwMode="auto">
          <a:xfrm rot="5400000" flipH="1" flipV="1">
            <a:off x="1916285" y="2874070"/>
            <a:ext cx="545855" cy="479064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 smtClean="0"/>
              <a:t>Scaling up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05577" y="1521367"/>
            <a:ext cx="1747659" cy="1087278"/>
            <a:chOff x="2474945" y="1771044"/>
            <a:chExt cx="2396499" cy="1490943"/>
          </a:xfrm>
        </p:grpSpPr>
        <p:sp>
          <p:nvSpPr>
            <p:cNvPr id="4" name="Rectangle 3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4" idx="0"/>
              <a:endCxn id="4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Rectangle 63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866157" y="1543500"/>
            <a:ext cx="1747659" cy="1087278"/>
            <a:chOff x="2474945" y="1771044"/>
            <a:chExt cx="2396499" cy="1490943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9" idx="0"/>
              <a:endCxn id="29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46" name="Group 45"/>
          <p:cNvGrpSpPr/>
          <p:nvPr/>
        </p:nvGrpSpPr>
        <p:grpSpPr>
          <a:xfrm>
            <a:off x="5026736" y="1533067"/>
            <a:ext cx="1747659" cy="1087278"/>
            <a:chOff x="2474945" y="1771044"/>
            <a:chExt cx="2396499" cy="1490943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>
              <a:stCxn id="47" idx="0"/>
              <a:endCxn id="47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65" name="Group 64"/>
          <p:cNvGrpSpPr/>
          <p:nvPr/>
        </p:nvGrpSpPr>
        <p:grpSpPr>
          <a:xfrm>
            <a:off x="727717" y="2905662"/>
            <a:ext cx="1747659" cy="1087278"/>
            <a:chOff x="2474945" y="1771044"/>
            <a:chExt cx="2396499" cy="149094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>
              <a:stCxn id="67" idx="0"/>
              <a:endCxn id="67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3" name="Rectangle 82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86" name="Group 85"/>
          <p:cNvGrpSpPr/>
          <p:nvPr/>
        </p:nvGrpSpPr>
        <p:grpSpPr>
          <a:xfrm>
            <a:off x="2888297" y="2927795"/>
            <a:ext cx="1747659" cy="1087278"/>
            <a:chOff x="2474945" y="1771044"/>
            <a:chExt cx="2396499" cy="1490943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>
              <a:stCxn id="87" idx="0"/>
              <a:endCxn id="87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Rectangle 100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03" name="Straight Arrow Connector 102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04" name="Group 103"/>
          <p:cNvGrpSpPr/>
          <p:nvPr/>
        </p:nvGrpSpPr>
        <p:grpSpPr>
          <a:xfrm>
            <a:off x="5048876" y="2917362"/>
            <a:ext cx="1747659" cy="1087278"/>
            <a:chOff x="2474945" y="1771044"/>
            <a:chExt cx="2396499" cy="1490943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/>
            <p:cNvCxnSpPr>
              <a:stCxn id="105" idx="0"/>
              <a:endCxn id="105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9" name="Rectangle 118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20" name="Straight Arrow Connector 119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21" name="Straight Arrow Connector 120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781992" y="4289957"/>
            <a:ext cx="1747659" cy="1087278"/>
            <a:chOff x="2474945" y="1771044"/>
            <a:chExt cx="2396499" cy="1490943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>
              <a:stCxn id="123" idx="0"/>
              <a:endCxn id="123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7" name="Rectangle 136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38" name="Straight Arrow Connector 137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40" name="Group 139"/>
          <p:cNvGrpSpPr/>
          <p:nvPr/>
        </p:nvGrpSpPr>
        <p:grpSpPr>
          <a:xfrm>
            <a:off x="2942572" y="4312090"/>
            <a:ext cx="1747659" cy="1087278"/>
            <a:chOff x="2474945" y="1771044"/>
            <a:chExt cx="2396499" cy="1490943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Straight Connector 151"/>
            <p:cNvCxnSpPr>
              <a:stCxn id="141" idx="0"/>
              <a:endCxn id="141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Straight Connector 152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Straight Connector 153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5" name="Rectangle 154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56" name="Straight Arrow Connector 155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58" name="Group 157"/>
          <p:cNvGrpSpPr/>
          <p:nvPr/>
        </p:nvGrpSpPr>
        <p:grpSpPr>
          <a:xfrm>
            <a:off x="5103151" y="4301657"/>
            <a:ext cx="1747659" cy="1087278"/>
            <a:chOff x="2474945" y="1771044"/>
            <a:chExt cx="2396499" cy="1490943"/>
          </a:xfrm>
        </p:grpSpPr>
        <p:sp>
          <p:nvSpPr>
            <p:cNvPr id="159" name="Rectangle 158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Straight Connector 161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Straight Connector 162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Straight Connector 163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Straight Connector 165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Straight Connector 166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8" name="Straight Connector 167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9" name="Straight Connector 168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>
              <a:stCxn id="159" idx="0"/>
              <a:endCxn id="159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3" name="Rectangle 172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74" name="Straight Arrow Connector 173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5" name="Straight Arrow Connector 174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pic>
        <p:nvPicPr>
          <p:cNvPr id="176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90" y="1530633"/>
            <a:ext cx="5551361" cy="306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 smtClean="0"/>
              <a:t>Distributed Computing and Parallelism</a:t>
            </a:r>
          </a:p>
        </p:txBody>
      </p:sp>
      <p:grpSp>
        <p:nvGrpSpPr>
          <p:cNvPr id="5" name="Group 26"/>
          <p:cNvGrpSpPr/>
          <p:nvPr/>
        </p:nvGrpSpPr>
        <p:grpSpPr>
          <a:xfrm>
            <a:off x="705577" y="1521367"/>
            <a:ext cx="1747659" cy="1087278"/>
            <a:chOff x="2474945" y="1771044"/>
            <a:chExt cx="2396499" cy="1490943"/>
          </a:xfrm>
        </p:grpSpPr>
        <p:sp>
          <p:nvSpPr>
            <p:cNvPr id="4" name="Rectangle 3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4" idx="0"/>
              <a:endCxn id="4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Rectangle 63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7" name="Group 27"/>
          <p:cNvGrpSpPr/>
          <p:nvPr/>
        </p:nvGrpSpPr>
        <p:grpSpPr>
          <a:xfrm>
            <a:off x="2866157" y="1543500"/>
            <a:ext cx="1747659" cy="1087278"/>
            <a:chOff x="2474945" y="1771044"/>
            <a:chExt cx="2396499" cy="1490943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9" idx="0"/>
              <a:endCxn id="29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9" name="Group 45"/>
          <p:cNvGrpSpPr/>
          <p:nvPr/>
        </p:nvGrpSpPr>
        <p:grpSpPr>
          <a:xfrm>
            <a:off x="5026736" y="1533067"/>
            <a:ext cx="1747659" cy="1087278"/>
            <a:chOff x="2474945" y="1771044"/>
            <a:chExt cx="2396499" cy="1490943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>
              <a:stCxn id="47" idx="0"/>
              <a:endCxn id="47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0" name="Group 64"/>
          <p:cNvGrpSpPr/>
          <p:nvPr/>
        </p:nvGrpSpPr>
        <p:grpSpPr>
          <a:xfrm>
            <a:off x="727717" y="2905662"/>
            <a:ext cx="1747659" cy="1087278"/>
            <a:chOff x="2474945" y="1771044"/>
            <a:chExt cx="2396499" cy="149094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>
              <a:stCxn id="67" idx="0"/>
              <a:endCxn id="67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3" name="Rectangle 82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2" name="Group 85"/>
          <p:cNvGrpSpPr/>
          <p:nvPr/>
        </p:nvGrpSpPr>
        <p:grpSpPr>
          <a:xfrm>
            <a:off x="2888297" y="2927795"/>
            <a:ext cx="1747659" cy="1087278"/>
            <a:chOff x="2474945" y="1771044"/>
            <a:chExt cx="2396499" cy="1490943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>
              <a:stCxn id="87" idx="0"/>
              <a:endCxn id="87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Rectangle 100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03" name="Straight Arrow Connector 102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3" name="Group 103"/>
          <p:cNvGrpSpPr/>
          <p:nvPr/>
        </p:nvGrpSpPr>
        <p:grpSpPr>
          <a:xfrm>
            <a:off x="5048876" y="2917362"/>
            <a:ext cx="1747659" cy="1087278"/>
            <a:chOff x="2474945" y="1771044"/>
            <a:chExt cx="2396499" cy="1490943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/>
            <p:cNvCxnSpPr>
              <a:stCxn id="105" idx="0"/>
              <a:endCxn id="105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9" name="Rectangle 118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20" name="Straight Arrow Connector 119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21" name="Straight Arrow Connector 120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4" name="Group 121"/>
          <p:cNvGrpSpPr/>
          <p:nvPr/>
        </p:nvGrpSpPr>
        <p:grpSpPr>
          <a:xfrm>
            <a:off x="781992" y="4289957"/>
            <a:ext cx="1747659" cy="1087278"/>
            <a:chOff x="2474945" y="1771044"/>
            <a:chExt cx="2396499" cy="1490943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>
              <a:stCxn id="123" idx="0"/>
              <a:endCxn id="123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7" name="Rectangle 136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38" name="Straight Arrow Connector 137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6" name="Group 139"/>
          <p:cNvGrpSpPr/>
          <p:nvPr/>
        </p:nvGrpSpPr>
        <p:grpSpPr>
          <a:xfrm>
            <a:off x="2942572" y="4312090"/>
            <a:ext cx="1747659" cy="1087278"/>
            <a:chOff x="2474945" y="1771044"/>
            <a:chExt cx="2396499" cy="1490943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Straight Connector 151"/>
            <p:cNvCxnSpPr>
              <a:stCxn id="141" idx="0"/>
              <a:endCxn id="141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Straight Connector 152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Straight Connector 153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5" name="Rectangle 154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56" name="Straight Arrow Connector 155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26" name="Group 157"/>
          <p:cNvGrpSpPr/>
          <p:nvPr/>
        </p:nvGrpSpPr>
        <p:grpSpPr>
          <a:xfrm>
            <a:off x="5103151" y="4301657"/>
            <a:ext cx="1747659" cy="1087278"/>
            <a:chOff x="2474945" y="1771044"/>
            <a:chExt cx="2396499" cy="1490943"/>
          </a:xfrm>
        </p:grpSpPr>
        <p:sp>
          <p:nvSpPr>
            <p:cNvPr id="159" name="Rectangle 158"/>
            <p:cNvSpPr/>
            <p:nvPr/>
          </p:nvSpPr>
          <p:spPr bwMode="auto">
            <a:xfrm>
              <a:off x="2474945" y="1775290"/>
              <a:ext cx="2396499" cy="730918"/>
            </a:xfrm>
            <a:prstGeom prst="rect">
              <a:avLst/>
            </a:prstGeom>
            <a:solidFill>
              <a:srgbClr val="00410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4016262" y="1775290"/>
              <a:ext cx="855182" cy="73589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 bwMode="auto">
            <a:xfrm>
              <a:off x="2474945" y="1964962"/>
              <a:ext cx="2386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Straight Connector 161"/>
            <p:cNvCxnSpPr/>
            <p:nvPr/>
          </p:nvCxnSpPr>
          <p:spPr bwMode="auto">
            <a:xfrm rot="10800000" flipH="1">
              <a:off x="2474945" y="2145721"/>
              <a:ext cx="2396499" cy="248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Straight Connector 162"/>
            <p:cNvCxnSpPr/>
            <p:nvPr/>
          </p:nvCxnSpPr>
          <p:spPr bwMode="auto">
            <a:xfrm rot="10800000">
              <a:off x="2484889" y="2332179"/>
              <a:ext cx="2381583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Straight Connector 163"/>
            <p:cNvCxnSpPr/>
            <p:nvPr/>
          </p:nvCxnSpPr>
          <p:spPr bwMode="auto">
            <a:xfrm rot="5400000">
              <a:off x="2274107" y="2135958"/>
              <a:ext cx="73055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/>
            <p:cNvCxnSpPr/>
            <p:nvPr/>
          </p:nvCxnSpPr>
          <p:spPr bwMode="auto">
            <a:xfrm rot="5400000">
              <a:off x="2455878" y="2138541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Straight Connector 165"/>
            <p:cNvCxnSpPr/>
            <p:nvPr/>
          </p:nvCxnSpPr>
          <p:spPr bwMode="auto">
            <a:xfrm rot="5400000">
              <a:off x="2620247" y="2133665"/>
              <a:ext cx="725197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Straight Connector 166"/>
            <p:cNvCxnSpPr/>
            <p:nvPr/>
          </p:nvCxnSpPr>
          <p:spPr bwMode="auto">
            <a:xfrm rot="5400000">
              <a:off x="2784322" y="2143610"/>
              <a:ext cx="735141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8" name="Straight Connector 167"/>
            <p:cNvCxnSpPr/>
            <p:nvPr/>
          </p:nvCxnSpPr>
          <p:spPr bwMode="auto">
            <a:xfrm rot="5400000">
              <a:off x="2963021" y="2148486"/>
              <a:ext cx="725389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9" name="Straight Connector 168"/>
            <p:cNvCxnSpPr/>
            <p:nvPr/>
          </p:nvCxnSpPr>
          <p:spPr bwMode="auto">
            <a:xfrm rot="5400000">
              <a:off x="3139820" y="2151068"/>
              <a:ext cx="720224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>
              <a:stCxn id="159" idx="0"/>
              <a:endCxn id="159" idx="2"/>
            </p:cNvCxnSpPr>
            <p:nvPr/>
          </p:nvCxnSpPr>
          <p:spPr bwMode="auto">
            <a:xfrm rot="16200000" flipH="1">
              <a:off x="3307736" y="2140749"/>
              <a:ext cx="730918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 rot="5400000">
              <a:off x="3468265" y="2136248"/>
              <a:ext cx="729975" cy="727"/>
            </a:xfrm>
            <a:prstGeom prst="line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 rot="5400000">
              <a:off x="3652522" y="2151261"/>
              <a:ext cx="719838" cy="727"/>
            </a:xfrm>
            <a:prstGeom prst="line">
              <a:avLst/>
            </a:prstGeom>
            <a:solidFill>
              <a:srgbClr val="3366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3" name="Rectangle 172"/>
            <p:cNvSpPr/>
            <p:nvPr/>
          </p:nvSpPr>
          <p:spPr bwMode="auto">
            <a:xfrm>
              <a:off x="3374876" y="2859236"/>
              <a:ext cx="954622" cy="402751"/>
            </a:xfrm>
            <a:prstGeom prst="rect">
              <a:avLst/>
            </a:prstGeom>
            <a:solidFill>
              <a:srgbClr val="80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>
                      <a:srgbClr val="000000">
                        <a:alpha val="43000"/>
                      </a:srgbClr>
                    </a:outerShdw>
                  </a:effectLst>
                  <a:latin typeface="Arial" charset="0"/>
                </a:rPr>
                <a:t>CPU</a:t>
              </a:r>
            </a:p>
          </p:txBody>
        </p:sp>
        <p:cxnSp>
          <p:nvCxnSpPr>
            <p:cNvPr id="174" name="Straight Arrow Connector 173"/>
            <p:cNvCxnSpPr/>
            <p:nvPr/>
          </p:nvCxnSpPr>
          <p:spPr bwMode="auto">
            <a:xfrm rot="16200000" flipV="1">
              <a:off x="3402213" y="2563395"/>
              <a:ext cx="328168" cy="243627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5" name="Straight Arrow Connector 174"/>
            <p:cNvCxnSpPr/>
            <p:nvPr/>
          </p:nvCxnSpPr>
          <p:spPr bwMode="auto">
            <a:xfrm rot="5400000" flipH="1" flipV="1">
              <a:off x="4075917" y="2590740"/>
              <a:ext cx="338112" cy="178992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pic>
        <p:nvPicPr>
          <p:cNvPr id="176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8545"/>
            <a:ext cx="1054760" cy="58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404" y="2106401"/>
            <a:ext cx="1054760" cy="58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34" y="2128534"/>
            <a:ext cx="1054760" cy="58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1901"/>
            <a:ext cx="1054760" cy="58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404" y="3539757"/>
            <a:ext cx="1054760" cy="58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34" y="3561890"/>
            <a:ext cx="1054760" cy="58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5257"/>
            <a:ext cx="1054760" cy="58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404" y="4973113"/>
            <a:ext cx="1054760" cy="58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34" y="4995246"/>
            <a:ext cx="1054760" cy="58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Patterns for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Streaming</a:t>
            </a:r>
          </a:p>
          <a:p>
            <a:r>
              <a:rPr lang="en-US" dirty="0" smtClean="0"/>
              <a:t>Divide-and-Conquer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sz="2800" dirty="0" smtClean="0"/>
              <a:t>Corollary: can reorder handling of items!</a:t>
            </a:r>
          </a:p>
          <a:p>
            <a:endParaRPr lang="en-US" sz="2800" dirty="0" smtClean="0"/>
          </a:p>
          <a:p>
            <a:r>
              <a:rPr lang="en-US" sz="2800" dirty="0" smtClean="0"/>
              <a:t>The opposite of Von Neumann.</a:t>
            </a:r>
          </a:p>
          <a:p>
            <a:pPr lvl="1"/>
            <a:r>
              <a:rPr lang="en-US" sz="2400" dirty="0" smtClean="0"/>
              <a:t>unordered handling of unordered data</a:t>
            </a:r>
          </a:p>
          <a:p>
            <a:pPr lvl="1"/>
            <a:endParaRPr lang="en-US" sz="2400" dirty="0" smtClean="0"/>
          </a:p>
        </p:txBody>
      </p:sp>
      <p:sp>
        <p:nvSpPr>
          <p:cNvPr id="100" name="Rounded Rectangle 99"/>
          <p:cNvSpPr/>
          <p:nvPr/>
        </p:nvSpPr>
        <p:spPr bwMode="auto">
          <a:xfrm>
            <a:off x="1564704" y="2409794"/>
            <a:ext cx="5530393" cy="10541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 smtClean="0">
                <a:latin typeface="Helvetica Neue"/>
              </a:rPr>
              <a:t>Unordered </a:t>
            </a:r>
            <a:r>
              <a:rPr lang="en-US" sz="2400" i="1" dirty="0" smtClean="0">
                <a:latin typeface="Helvetica Neue"/>
              </a:rPr>
              <a:t>collections</a:t>
            </a:r>
            <a:r>
              <a:rPr lang="en-US" sz="2400" dirty="0" smtClean="0">
                <a:latin typeface="Helvetica Neue"/>
              </a:rPr>
              <a:t> of data items.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 is a friend of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can order things to our </a:t>
            </a:r>
            <a:r>
              <a:rPr lang="en-US" sz="2800" dirty="0" smtClean="0"/>
              <a:t>liking</a:t>
            </a:r>
          </a:p>
          <a:p>
            <a:pPr lvl="1"/>
            <a:r>
              <a:rPr lang="en-US" sz="2400" dirty="0" smtClean="0"/>
              <a:t>For cache locality, rendezvous, etc.</a:t>
            </a:r>
            <a:endParaRPr lang="en-US" sz="2400" dirty="0"/>
          </a:p>
          <a:p>
            <a:r>
              <a:rPr lang="en-US" sz="2800" dirty="0" smtClean="0"/>
              <a:t>We can work on things in </a:t>
            </a:r>
            <a:r>
              <a:rPr lang="en-US" sz="2800" i="1" dirty="0" smtClean="0"/>
              <a:t>batches</a:t>
            </a:r>
          </a:p>
          <a:p>
            <a:pPr lvl="1"/>
            <a:r>
              <a:rPr lang="en-US" sz="2400" dirty="0" smtClean="0"/>
              <a:t>Pick batch sizes to fit our memory hierarchy</a:t>
            </a:r>
          </a:p>
          <a:p>
            <a:pPr lvl="1"/>
            <a:r>
              <a:rPr lang="en-US" sz="2400" dirty="0" smtClean="0"/>
              <a:t>Pick batch contents based on data affinities</a:t>
            </a:r>
          </a:p>
          <a:p>
            <a:pPr lvl="1"/>
            <a:r>
              <a:rPr lang="en-US" sz="2400" dirty="0" smtClean="0"/>
              <a:t>OK </a:t>
            </a:r>
            <a:r>
              <a:rPr lang="en-US" sz="2400" dirty="0"/>
              <a:t>to postpone </a:t>
            </a:r>
            <a:r>
              <a:rPr lang="en-US" sz="2400" dirty="0" smtClean="0"/>
              <a:t>data that doesn’t fit nicely in the current batch</a:t>
            </a:r>
          </a:p>
          <a:p>
            <a:r>
              <a:rPr lang="en-US" sz="2800" dirty="0" smtClean="0"/>
              <a:t>We can tolerate non-deterministic orders</a:t>
            </a:r>
          </a:p>
          <a:p>
            <a:pPr lvl="1"/>
            <a:r>
              <a:rPr lang="en-US" sz="2400" dirty="0" smtClean="0"/>
              <a:t>E.g. the result of parallel execution </a:t>
            </a:r>
          </a:p>
          <a:p>
            <a:pPr lvl="1"/>
            <a:r>
              <a:rPr lang="en-US" sz="2400" dirty="0" smtClean="0"/>
              <a:t>For efficiency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9425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dirty="0">
                <a:cs typeface="Osaka" pitchFamily="-84" charset="-128"/>
              </a:rPr>
              <a:t>Streaming</a:t>
            </a:r>
            <a:r>
              <a:rPr lang="en-US" dirty="0" smtClean="0">
                <a:cs typeface="Osaka" pitchFamily="-84" charset="-128"/>
              </a:rPr>
              <a:t> through </a:t>
            </a:r>
            <a:r>
              <a:rPr lang="en-US" dirty="0">
                <a:cs typeface="Osaka" pitchFamily="-84" charset="-128"/>
              </a:rPr>
              <a:t>RAM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0013"/>
            <a:ext cx="7772400" cy="3352800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Simple </a:t>
            </a:r>
            <a:r>
              <a:rPr lang="en-US" sz="2000" dirty="0">
                <a:cs typeface="Osaka" pitchFamily="-84" charset="-128"/>
              </a:rPr>
              <a:t>case</a:t>
            </a:r>
            <a:r>
              <a:rPr lang="en-US" sz="2000" dirty="0" smtClean="0">
                <a:cs typeface="Osaka" pitchFamily="-84" charset="-128"/>
              </a:rPr>
              <a:t>: “Map”.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Goal: Compute </a:t>
            </a:r>
            <a:r>
              <a:rPr lang="en-US" sz="2000" i="1" dirty="0" err="1">
                <a:cs typeface="Osaka" pitchFamily="-84" charset="-128"/>
              </a:rPr>
              <a:t>f(x</a:t>
            </a:r>
            <a:r>
              <a:rPr lang="en-US" sz="2000" i="1" dirty="0">
                <a:cs typeface="Osaka" pitchFamily="-84" charset="-128"/>
              </a:rPr>
              <a:t>)</a:t>
            </a:r>
            <a:r>
              <a:rPr lang="en-US" sz="2000" dirty="0">
                <a:cs typeface="Osaka" pitchFamily="-84" charset="-128"/>
              </a:rPr>
              <a:t> for each</a:t>
            </a:r>
            <a:r>
              <a:rPr lang="en-US" sz="2000" dirty="0" smtClean="0">
                <a:cs typeface="Osaka" pitchFamily="-84" charset="-128"/>
              </a:rPr>
              <a:t> record</a:t>
            </a:r>
            <a:r>
              <a:rPr lang="en-US" sz="2000" dirty="0">
                <a:cs typeface="Osaka" pitchFamily="-84" charset="-128"/>
              </a:rPr>
              <a:t>, write</a:t>
            </a:r>
            <a:r>
              <a:rPr lang="en-US" sz="2000" dirty="0" smtClean="0">
                <a:cs typeface="Osaka" pitchFamily="-84" charset="-128"/>
              </a:rPr>
              <a:t> out the result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Challenge: minimize RAM, call read/write rarely</a:t>
            </a:r>
          </a:p>
        </p:txBody>
      </p:sp>
      <p:sp>
        <p:nvSpPr>
          <p:cNvPr id="21512" name="Rectangle 12"/>
          <p:cNvSpPr>
            <a:spLocks noChangeArrowheads="1"/>
          </p:cNvSpPr>
          <p:nvPr/>
        </p:nvSpPr>
        <p:spPr bwMode="auto">
          <a:xfrm>
            <a:off x="2743200" y="5256213"/>
            <a:ext cx="37338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6" name="Text Box 16"/>
          <p:cNvSpPr txBox="1">
            <a:spLocks noChangeArrowheads="1"/>
          </p:cNvSpPr>
          <p:nvPr/>
        </p:nvSpPr>
        <p:spPr bwMode="auto">
          <a:xfrm>
            <a:off x="5638800" y="6170613"/>
            <a:ext cx="912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RAM</a:t>
            </a:r>
          </a:p>
        </p:txBody>
      </p:sp>
      <p:cxnSp>
        <p:nvCxnSpPr>
          <p:cNvPr id="21519" name="AutoShape 19"/>
          <p:cNvCxnSpPr>
            <a:cxnSpLocks noChangeShapeType="1"/>
            <a:stCxn id="21528" idx="3"/>
          </p:cNvCxnSpPr>
          <p:nvPr/>
        </p:nvCxnSpPr>
        <p:spPr bwMode="auto">
          <a:xfrm>
            <a:off x="1828800" y="5722938"/>
            <a:ext cx="1143000" cy="2952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cxnSp>
        <p:nvCxnSpPr>
          <p:cNvPr id="21522" name="AutoShape 22"/>
          <p:cNvCxnSpPr>
            <a:cxnSpLocks noChangeShapeType="1"/>
            <a:endCxn id="27" idx="1"/>
          </p:cNvCxnSpPr>
          <p:nvPr/>
        </p:nvCxnSpPr>
        <p:spPr bwMode="auto">
          <a:xfrm flipV="1">
            <a:off x="6324600" y="5748440"/>
            <a:ext cx="1067373" cy="26977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sp>
        <p:nvSpPr>
          <p:cNvPr id="21523" name="Text Box 23"/>
          <p:cNvSpPr txBox="1">
            <a:spLocks noChangeArrowheads="1"/>
          </p:cNvSpPr>
          <p:nvPr/>
        </p:nvSpPr>
        <p:spPr bwMode="auto">
          <a:xfrm>
            <a:off x="7620000" y="5713413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1524" name="Text Box 24"/>
          <p:cNvSpPr txBox="1">
            <a:spLocks noChangeArrowheads="1"/>
          </p:cNvSpPr>
          <p:nvPr/>
        </p:nvSpPr>
        <p:spPr bwMode="auto">
          <a:xfrm>
            <a:off x="762000" y="5637213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25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8" y="5232378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5265367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dirty="0">
                <a:cs typeface="Osaka" pitchFamily="-84" charset="-128"/>
              </a:rPr>
              <a:t>Streaming</a:t>
            </a:r>
            <a:r>
              <a:rPr lang="en-US" dirty="0" smtClean="0">
                <a:cs typeface="Osaka" pitchFamily="-84" charset="-128"/>
              </a:rPr>
              <a:t> through </a:t>
            </a:r>
            <a:r>
              <a:rPr lang="en-US" dirty="0">
                <a:cs typeface="Osaka" pitchFamily="-84" charset="-128"/>
              </a:rPr>
              <a:t>RAM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0013"/>
            <a:ext cx="7772400" cy="3352800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Simple </a:t>
            </a:r>
            <a:r>
              <a:rPr lang="en-US" sz="2000" dirty="0">
                <a:cs typeface="Osaka" pitchFamily="-84" charset="-128"/>
              </a:rPr>
              <a:t>case</a:t>
            </a:r>
            <a:r>
              <a:rPr lang="en-US" sz="2000" dirty="0" smtClean="0">
                <a:cs typeface="Osaka" pitchFamily="-84" charset="-128"/>
              </a:rPr>
              <a:t>: “Map”.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Goal: Compute </a:t>
            </a:r>
            <a:r>
              <a:rPr lang="en-US" sz="2000" i="1" dirty="0" err="1">
                <a:cs typeface="Osaka" pitchFamily="-84" charset="-128"/>
              </a:rPr>
              <a:t>f(x</a:t>
            </a:r>
            <a:r>
              <a:rPr lang="en-US" sz="2000" i="1" dirty="0">
                <a:cs typeface="Osaka" pitchFamily="-84" charset="-128"/>
              </a:rPr>
              <a:t>)</a:t>
            </a:r>
            <a:r>
              <a:rPr lang="en-US" sz="2000" dirty="0">
                <a:cs typeface="Osaka" pitchFamily="-84" charset="-128"/>
              </a:rPr>
              <a:t> for each</a:t>
            </a:r>
            <a:r>
              <a:rPr lang="en-US" sz="2000" dirty="0" smtClean="0">
                <a:cs typeface="Osaka" pitchFamily="-84" charset="-128"/>
              </a:rPr>
              <a:t> record</a:t>
            </a:r>
            <a:r>
              <a:rPr lang="en-US" sz="2000" dirty="0">
                <a:cs typeface="Osaka" pitchFamily="-84" charset="-128"/>
              </a:rPr>
              <a:t>, write</a:t>
            </a:r>
            <a:r>
              <a:rPr lang="en-US" sz="2000" dirty="0" smtClean="0">
                <a:cs typeface="Osaka" pitchFamily="-84" charset="-128"/>
              </a:rPr>
              <a:t> out the result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Challenge: minimize RAM, call read/write rarely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Approach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Read a sizable chunk </a:t>
            </a:r>
            <a:r>
              <a:rPr lang="en-US" sz="2000" dirty="0">
                <a:cs typeface="Osaka" pitchFamily="-84" charset="-128"/>
              </a:rPr>
              <a:t>from INPUT to</a:t>
            </a:r>
            <a:r>
              <a:rPr lang="en-US" sz="2000" dirty="0" smtClean="0">
                <a:cs typeface="Osaka" pitchFamily="-84" charset="-128"/>
              </a:rPr>
              <a:t> an </a:t>
            </a:r>
            <a:r>
              <a:rPr lang="en-US" sz="2000" i="1" dirty="0" smtClean="0">
                <a:cs typeface="Osaka" pitchFamily="-84" charset="-128"/>
              </a:rPr>
              <a:t>Input </a:t>
            </a:r>
            <a:r>
              <a:rPr lang="en-US" sz="2000" i="1" dirty="0">
                <a:cs typeface="Osaka" pitchFamily="-84" charset="-128"/>
              </a:rPr>
              <a:t>Buffer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cs typeface="Osaka" pitchFamily="-84" charset="-128"/>
              </a:rPr>
              <a:t>Write </a:t>
            </a:r>
            <a:r>
              <a:rPr lang="en-US" sz="2000" i="1" dirty="0" err="1">
                <a:cs typeface="Osaka" pitchFamily="-84" charset="-128"/>
              </a:rPr>
              <a:t>f(x</a:t>
            </a:r>
            <a:r>
              <a:rPr lang="en-US" sz="2000" i="1" dirty="0">
                <a:cs typeface="Osaka" pitchFamily="-84" charset="-128"/>
              </a:rPr>
              <a:t>)</a:t>
            </a:r>
            <a:r>
              <a:rPr lang="en-US" sz="2000" dirty="0">
                <a:cs typeface="Osaka" pitchFamily="-84" charset="-128"/>
              </a:rPr>
              <a:t> for each item to</a:t>
            </a:r>
            <a:r>
              <a:rPr lang="en-US" sz="2000" dirty="0" smtClean="0">
                <a:cs typeface="Osaka" pitchFamily="-84" charset="-128"/>
              </a:rPr>
              <a:t> an </a:t>
            </a:r>
            <a:r>
              <a:rPr lang="en-US" sz="2000" i="1" dirty="0" smtClean="0">
                <a:cs typeface="Osaka" pitchFamily="-84" charset="-128"/>
              </a:rPr>
              <a:t>Output </a:t>
            </a:r>
            <a:r>
              <a:rPr lang="en-US" sz="2000" i="1" dirty="0">
                <a:cs typeface="Osaka" pitchFamily="-84" charset="-128"/>
              </a:rPr>
              <a:t>Buffer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cs typeface="Osaka" pitchFamily="-84" charset="-128"/>
              </a:rPr>
              <a:t>When Input Buffer is consumed, read another</a:t>
            </a:r>
            <a:r>
              <a:rPr lang="en-US" sz="2000" dirty="0" smtClean="0">
                <a:cs typeface="Osaka" pitchFamily="-84" charset="-128"/>
              </a:rPr>
              <a:t> chunk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cs typeface="Osaka" pitchFamily="-84" charset="-128"/>
              </a:rPr>
              <a:t>When Output Buffer fills, write it to </a:t>
            </a:r>
            <a:r>
              <a:rPr lang="en-US" sz="2000" dirty="0" smtClean="0">
                <a:cs typeface="Osaka" pitchFamily="-84" charset="-128"/>
              </a:rPr>
              <a:t>OUTPUT</a:t>
            </a:r>
          </a:p>
        </p:txBody>
      </p:sp>
      <p:sp>
        <p:nvSpPr>
          <p:cNvPr id="21512" name="Rectangle 12"/>
          <p:cNvSpPr>
            <a:spLocks noChangeArrowheads="1"/>
          </p:cNvSpPr>
          <p:nvPr/>
        </p:nvSpPr>
        <p:spPr bwMode="auto">
          <a:xfrm>
            <a:off x="2743200" y="5256213"/>
            <a:ext cx="37338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3" name="Rectangle 13"/>
          <p:cNvSpPr>
            <a:spLocks noChangeArrowheads="1"/>
          </p:cNvSpPr>
          <p:nvPr/>
        </p:nvSpPr>
        <p:spPr bwMode="auto">
          <a:xfrm>
            <a:off x="2971800" y="5865813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4" name="Rectangle 14"/>
          <p:cNvSpPr>
            <a:spLocks noChangeArrowheads="1"/>
          </p:cNvSpPr>
          <p:nvPr/>
        </p:nvSpPr>
        <p:spPr bwMode="auto">
          <a:xfrm>
            <a:off x="5562600" y="5865813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5" name="Text Box 15"/>
          <p:cNvSpPr txBox="1">
            <a:spLocks noChangeArrowheads="1"/>
          </p:cNvSpPr>
          <p:nvPr/>
        </p:nvSpPr>
        <p:spPr bwMode="auto">
          <a:xfrm>
            <a:off x="4114800" y="5561013"/>
            <a:ext cx="1003300" cy="7747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i="1"/>
              <a:t>f(x)</a:t>
            </a:r>
          </a:p>
        </p:txBody>
      </p:sp>
      <p:sp>
        <p:nvSpPr>
          <p:cNvPr id="21516" name="Text Box 16"/>
          <p:cNvSpPr txBox="1">
            <a:spLocks noChangeArrowheads="1"/>
          </p:cNvSpPr>
          <p:nvPr/>
        </p:nvSpPr>
        <p:spPr bwMode="auto">
          <a:xfrm>
            <a:off x="5638800" y="6170613"/>
            <a:ext cx="912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21517" name="Text Box 17"/>
          <p:cNvSpPr txBox="1">
            <a:spLocks noChangeArrowheads="1"/>
          </p:cNvSpPr>
          <p:nvPr/>
        </p:nvSpPr>
        <p:spPr bwMode="auto">
          <a:xfrm>
            <a:off x="3017838" y="5307013"/>
            <a:ext cx="744537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Input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sp>
        <p:nvSpPr>
          <p:cNvPr id="21518" name="Text Box 18"/>
          <p:cNvSpPr txBox="1">
            <a:spLocks noChangeArrowheads="1"/>
          </p:cNvSpPr>
          <p:nvPr/>
        </p:nvSpPr>
        <p:spPr bwMode="auto">
          <a:xfrm>
            <a:off x="5568950" y="5307013"/>
            <a:ext cx="84296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Output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cxnSp>
        <p:nvCxnSpPr>
          <p:cNvPr id="21519" name="AutoShape 19"/>
          <p:cNvCxnSpPr>
            <a:cxnSpLocks noChangeShapeType="1"/>
            <a:stCxn id="21528" idx="3"/>
            <a:endCxn id="21513" idx="1"/>
          </p:cNvCxnSpPr>
          <p:nvPr/>
        </p:nvCxnSpPr>
        <p:spPr bwMode="auto">
          <a:xfrm>
            <a:off x="1828800" y="5722938"/>
            <a:ext cx="1143000" cy="2952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cxnSp>
        <p:nvCxnSpPr>
          <p:cNvPr id="21520" name="AutoShape 20"/>
          <p:cNvCxnSpPr>
            <a:cxnSpLocks noChangeShapeType="1"/>
            <a:stCxn id="21513" idx="3"/>
            <a:endCxn id="21515" idx="0"/>
          </p:cNvCxnSpPr>
          <p:nvPr/>
        </p:nvCxnSpPr>
        <p:spPr bwMode="auto">
          <a:xfrm flipV="1">
            <a:off x="3733800" y="5561013"/>
            <a:ext cx="882650" cy="457200"/>
          </a:xfrm>
          <a:prstGeom prst="curvedConnector4">
            <a:avLst>
              <a:gd name="adj1" fmla="val 21583"/>
              <a:gd name="adj2" fmla="val 150000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21521" name="AutoShape 21"/>
          <p:cNvCxnSpPr>
            <a:cxnSpLocks noChangeShapeType="1"/>
            <a:stCxn id="21515" idx="2"/>
            <a:endCxn id="21514" idx="1"/>
          </p:cNvCxnSpPr>
          <p:nvPr/>
        </p:nvCxnSpPr>
        <p:spPr bwMode="auto">
          <a:xfrm rot="5400000" flipH="1" flipV="1">
            <a:off x="4930775" y="5703888"/>
            <a:ext cx="317500" cy="946150"/>
          </a:xfrm>
          <a:prstGeom prst="curvedConnector4">
            <a:avLst>
              <a:gd name="adj1" fmla="val -72000"/>
              <a:gd name="adj2" fmla="val 76509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21522" name="AutoShape 22"/>
          <p:cNvCxnSpPr>
            <a:cxnSpLocks noChangeShapeType="1"/>
            <a:stCxn id="21514" idx="3"/>
            <a:endCxn id="27" idx="1"/>
          </p:cNvCxnSpPr>
          <p:nvPr/>
        </p:nvCxnSpPr>
        <p:spPr bwMode="auto">
          <a:xfrm flipV="1">
            <a:off x="6324600" y="5748440"/>
            <a:ext cx="1067373" cy="26977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sp>
        <p:nvSpPr>
          <p:cNvPr id="21523" name="Text Box 23"/>
          <p:cNvSpPr txBox="1">
            <a:spLocks noChangeArrowheads="1"/>
          </p:cNvSpPr>
          <p:nvPr/>
        </p:nvSpPr>
        <p:spPr bwMode="auto">
          <a:xfrm>
            <a:off x="7620000" y="5713413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1524" name="Text Box 24"/>
          <p:cNvSpPr txBox="1">
            <a:spLocks noChangeArrowheads="1"/>
          </p:cNvSpPr>
          <p:nvPr/>
        </p:nvSpPr>
        <p:spPr bwMode="auto">
          <a:xfrm>
            <a:off x="762000" y="5637213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25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8" y="5232378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5265367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dirty="0">
                <a:cs typeface="Osaka" pitchFamily="-84" charset="-128"/>
              </a:rPr>
              <a:t>Streaming</a:t>
            </a:r>
            <a:r>
              <a:rPr lang="en-US" dirty="0" smtClean="0">
                <a:cs typeface="Osaka" pitchFamily="-84" charset="-128"/>
              </a:rPr>
              <a:t> through </a:t>
            </a:r>
            <a:r>
              <a:rPr lang="en-US" dirty="0">
                <a:cs typeface="Osaka" pitchFamily="-84" charset="-128"/>
              </a:rPr>
              <a:t>RAM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0013"/>
            <a:ext cx="7772400" cy="3352800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Simple </a:t>
            </a:r>
            <a:r>
              <a:rPr lang="en-US" sz="2000" dirty="0">
                <a:cs typeface="Osaka" pitchFamily="-84" charset="-128"/>
              </a:rPr>
              <a:t>case</a:t>
            </a:r>
            <a:r>
              <a:rPr lang="en-US" sz="2000" dirty="0" smtClean="0">
                <a:cs typeface="Osaka" pitchFamily="-84" charset="-128"/>
              </a:rPr>
              <a:t>: “Map”.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Goal: Compute </a:t>
            </a:r>
            <a:r>
              <a:rPr lang="en-US" sz="2000" i="1" dirty="0" err="1">
                <a:cs typeface="Osaka" pitchFamily="-84" charset="-128"/>
              </a:rPr>
              <a:t>f(x</a:t>
            </a:r>
            <a:r>
              <a:rPr lang="en-US" sz="2000" i="1" dirty="0">
                <a:cs typeface="Osaka" pitchFamily="-84" charset="-128"/>
              </a:rPr>
              <a:t>)</a:t>
            </a:r>
            <a:r>
              <a:rPr lang="en-US" sz="2000" dirty="0">
                <a:cs typeface="Osaka" pitchFamily="-84" charset="-128"/>
              </a:rPr>
              <a:t> for each</a:t>
            </a:r>
            <a:r>
              <a:rPr lang="en-US" sz="2000" dirty="0" smtClean="0">
                <a:cs typeface="Osaka" pitchFamily="-84" charset="-128"/>
              </a:rPr>
              <a:t> record</a:t>
            </a:r>
            <a:r>
              <a:rPr lang="en-US" sz="2000" dirty="0">
                <a:cs typeface="Osaka" pitchFamily="-84" charset="-128"/>
              </a:rPr>
              <a:t>, write</a:t>
            </a:r>
            <a:r>
              <a:rPr lang="en-US" sz="2000" dirty="0" smtClean="0">
                <a:cs typeface="Osaka" pitchFamily="-84" charset="-128"/>
              </a:rPr>
              <a:t> out the result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Challenge: minimize RAM, call read/write rarely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Approach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cs typeface="Osaka" pitchFamily="-84" charset="-128"/>
              </a:rPr>
              <a:t>Read </a:t>
            </a:r>
            <a:r>
              <a:rPr lang="en-US" sz="2000" dirty="0">
                <a:cs typeface="Osaka" pitchFamily="-84" charset="-128"/>
              </a:rPr>
              <a:t>a</a:t>
            </a:r>
            <a:r>
              <a:rPr lang="en-US" sz="2000" dirty="0" smtClean="0">
                <a:cs typeface="Osaka" pitchFamily="-84" charset="-128"/>
              </a:rPr>
              <a:t> chunk </a:t>
            </a:r>
            <a:r>
              <a:rPr lang="en-US" sz="2000" dirty="0">
                <a:cs typeface="Osaka" pitchFamily="-84" charset="-128"/>
              </a:rPr>
              <a:t>from INPUT to</a:t>
            </a:r>
            <a:r>
              <a:rPr lang="en-US" sz="2000" dirty="0" smtClean="0">
                <a:cs typeface="Osaka" pitchFamily="-84" charset="-128"/>
              </a:rPr>
              <a:t> an </a:t>
            </a:r>
            <a:r>
              <a:rPr lang="en-US" sz="2000" i="1" dirty="0" smtClean="0">
                <a:cs typeface="Osaka" pitchFamily="-84" charset="-128"/>
              </a:rPr>
              <a:t>Input </a:t>
            </a:r>
            <a:r>
              <a:rPr lang="en-US" sz="2000" i="1" dirty="0">
                <a:cs typeface="Osaka" pitchFamily="-84" charset="-128"/>
              </a:rPr>
              <a:t>Buffer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cs typeface="Osaka" pitchFamily="-84" charset="-128"/>
              </a:rPr>
              <a:t>Write </a:t>
            </a:r>
            <a:r>
              <a:rPr lang="en-US" sz="2000" i="1" dirty="0" err="1">
                <a:cs typeface="Osaka" pitchFamily="-84" charset="-128"/>
              </a:rPr>
              <a:t>f(x</a:t>
            </a:r>
            <a:r>
              <a:rPr lang="en-US" sz="2000" i="1" dirty="0">
                <a:cs typeface="Osaka" pitchFamily="-84" charset="-128"/>
              </a:rPr>
              <a:t>)</a:t>
            </a:r>
            <a:r>
              <a:rPr lang="en-US" sz="2000" dirty="0">
                <a:cs typeface="Osaka" pitchFamily="-84" charset="-128"/>
              </a:rPr>
              <a:t> for each item to</a:t>
            </a:r>
            <a:r>
              <a:rPr lang="en-US" sz="2000" dirty="0" smtClean="0">
                <a:cs typeface="Osaka" pitchFamily="-84" charset="-128"/>
              </a:rPr>
              <a:t> an </a:t>
            </a:r>
            <a:r>
              <a:rPr lang="en-US" sz="2000" i="1" dirty="0" smtClean="0">
                <a:cs typeface="Osaka" pitchFamily="-84" charset="-128"/>
              </a:rPr>
              <a:t>Output </a:t>
            </a:r>
            <a:r>
              <a:rPr lang="en-US" sz="2000" i="1" dirty="0">
                <a:cs typeface="Osaka" pitchFamily="-84" charset="-128"/>
              </a:rPr>
              <a:t>Buffer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cs typeface="Osaka" pitchFamily="-84" charset="-128"/>
              </a:rPr>
              <a:t>When Input Buffer is consumed, read another</a:t>
            </a:r>
            <a:r>
              <a:rPr lang="en-US" sz="2000" dirty="0" smtClean="0">
                <a:cs typeface="Osaka" pitchFamily="-84" charset="-128"/>
              </a:rPr>
              <a:t> chunk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cs typeface="Osaka" pitchFamily="-84" charset="-128"/>
              </a:rPr>
              <a:t>When Output Buffer fills, write it to OUTPUT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cs typeface="Osaka" pitchFamily="-84" charset="-128"/>
              </a:rPr>
              <a:t>Reads and Writes are </a:t>
            </a:r>
            <a:r>
              <a:rPr lang="en-US" sz="2000" i="1" dirty="0">
                <a:cs typeface="Osaka" pitchFamily="-84" charset="-128"/>
              </a:rPr>
              <a:t>not </a:t>
            </a:r>
            <a:r>
              <a:rPr lang="en-US" sz="2000" dirty="0">
                <a:cs typeface="Osaka" pitchFamily="-84" charset="-128"/>
              </a:rPr>
              <a:t>coordinated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cs typeface="Osaka" pitchFamily="-84" charset="-128"/>
              </a:rPr>
              <a:t>E.g., if </a:t>
            </a:r>
            <a:r>
              <a:rPr lang="en-US" sz="2000" dirty="0" err="1">
                <a:cs typeface="Osaka" pitchFamily="-84" charset="-128"/>
              </a:rPr>
              <a:t>f</a:t>
            </a:r>
            <a:r>
              <a:rPr lang="en-US" sz="2000" dirty="0">
                <a:cs typeface="Osaka" pitchFamily="-84" charset="-128"/>
              </a:rPr>
              <a:t>() is Compress(), you read many</a:t>
            </a:r>
            <a:r>
              <a:rPr lang="en-US" sz="2000" dirty="0" smtClean="0">
                <a:cs typeface="Osaka" pitchFamily="-84" charset="-128"/>
              </a:rPr>
              <a:t> chunks per </a:t>
            </a:r>
            <a:r>
              <a:rPr lang="en-US" sz="2000" dirty="0">
                <a:cs typeface="Osaka" pitchFamily="-84" charset="-128"/>
              </a:rPr>
              <a:t>write.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cs typeface="Osaka" pitchFamily="-84" charset="-128"/>
              </a:rPr>
              <a:t>E.g., if </a:t>
            </a:r>
            <a:r>
              <a:rPr lang="en-US" sz="2000" dirty="0" err="1">
                <a:cs typeface="Osaka" pitchFamily="-84" charset="-128"/>
              </a:rPr>
              <a:t>f</a:t>
            </a:r>
            <a:r>
              <a:rPr lang="en-US" sz="2000" dirty="0">
                <a:cs typeface="Osaka" pitchFamily="-84" charset="-128"/>
              </a:rPr>
              <a:t>() is </a:t>
            </a:r>
            <a:r>
              <a:rPr lang="en-US" sz="2000" dirty="0" err="1">
                <a:cs typeface="Osaka" pitchFamily="-84" charset="-128"/>
              </a:rPr>
              <a:t>DeCompress</a:t>
            </a:r>
            <a:r>
              <a:rPr lang="en-US" sz="2000" dirty="0">
                <a:cs typeface="Osaka" pitchFamily="-84" charset="-128"/>
              </a:rPr>
              <a:t>(), you write many</a:t>
            </a:r>
            <a:r>
              <a:rPr lang="en-US" sz="2000" dirty="0" smtClean="0">
                <a:cs typeface="Osaka" pitchFamily="-84" charset="-128"/>
              </a:rPr>
              <a:t> chunks per </a:t>
            </a:r>
            <a:r>
              <a:rPr lang="en-US" sz="2000" dirty="0">
                <a:cs typeface="Osaka" pitchFamily="-84" charset="-128"/>
              </a:rPr>
              <a:t>read.</a:t>
            </a:r>
          </a:p>
        </p:txBody>
      </p:sp>
      <p:sp>
        <p:nvSpPr>
          <p:cNvPr id="21512" name="Rectangle 12"/>
          <p:cNvSpPr>
            <a:spLocks noChangeArrowheads="1"/>
          </p:cNvSpPr>
          <p:nvPr/>
        </p:nvSpPr>
        <p:spPr bwMode="auto">
          <a:xfrm>
            <a:off x="2743200" y="5256213"/>
            <a:ext cx="37338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3" name="Rectangle 13"/>
          <p:cNvSpPr>
            <a:spLocks noChangeArrowheads="1"/>
          </p:cNvSpPr>
          <p:nvPr/>
        </p:nvSpPr>
        <p:spPr bwMode="auto">
          <a:xfrm>
            <a:off x="2971800" y="5865813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4" name="Rectangle 14"/>
          <p:cNvSpPr>
            <a:spLocks noChangeArrowheads="1"/>
          </p:cNvSpPr>
          <p:nvPr/>
        </p:nvSpPr>
        <p:spPr bwMode="auto">
          <a:xfrm>
            <a:off x="5562600" y="5865813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5" name="Text Box 15"/>
          <p:cNvSpPr txBox="1">
            <a:spLocks noChangeArrowheads="1"/>
          </p:cNvSpPr>
          <p:nvPr/>
        </p:nvSpPr>
        <p:spPr bwMode="auto">
          <a:xfrm>
            <a:off x="4114800" y="5561013"/>
            <a:ext cx="1003300" cy="7747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i="1"/>
              <a:t>f(x)</a:t>
            </a:r>
          </a:p>
        </p:txBody>
      </p:sp>
      <p:sp>
        <p:nvSpPr>
          <p:cNvPr id="21516" name="Text Box 16"/>
          <p:cNvSpPr txBox="1">
            <a:spLocks noChangeArrowheads="1"/>
          </p:cNvSpPr>
          <p:nvPr/>
        </p:nvSpPr>
        <p:spPr bwMode="auto">
          <a:xfrm>
            <a:off x="5638800" y="6170613"/>
            <a:ext cx="912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21517" name="Text Box 17"/>
          <p:cNvSpPr txBox="1">
            <a:spLocks noChangeArrowheads="1"/>
          </p:cNvSpPr>
          <p:nvPr/>
        </p:nvSpPr>
        <p:spPr bwMode="auto">
          <a:xfrm>
            <a:off x="3017838" y="5307013"/>
            <a:ext cx="744537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Input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sp>
        <p:nvSpPr>
          <p:cNvPr id="21518" name="Text Box 18"/>
          <p:cNvSpPr txBox="1">
            <a:spLocks noChangeArrowheads="1"/>
          </p:cNvSpPr>
          <p:nvPr/>
        </p:nvSpPr>
        <p:spPr bwMode="auto">
          <a:xfrm>
            <a:off x="5568950" y="5307013"/>
            <a:ext cx="84296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Output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cxnSp>
        <p:nvCxnSpPr>
          <p:cNvPr id="21519" name="AutoShape 19"/>
          <p:cNvCxnSpPr>
            <a:cxnSpLocks noChangeShapeType="1"/>
            <a:stCxn id="21528" idx="3"/>
            <a:endCxn id="21513" idx="1"/>
          </p:cNvCxnSpPr>
          <p:nvPr/>
        </p:nvCxnSpPr>
        <p:spPr bwMode="auto">
          <a:xfrm>
            <a:off x="1828800" y="5722938"/>
            <a:ext cx="1143000" cy="2952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cxnSp>
        <p:nvCxnSpPr>
          <p:cNvPr id="21520" name="AutoShape 20"/>
          <p:cNvCxnSpPr>
            <a:cxnSpLocks noChangeShapeType="1"/>
            <a:stCxn id="21513" idx="3"/>
            <a:endCxn id="21515" idx="0"/>
          </p:cNvCxnSpPr>
          <p:nvPr/>
        </p:nvCxnSpPr>
        <p:spPr bwMode="auto">
          <a:xfrm flipV="1">
            <a:off x="3733800" y="5561013"/>
            <a:ext cx="882650" cy="457200"/>
          </a:xfrm>
          <a:prstGeom prst="curvedConnector4">
            <a:avLst>
              <a:gd name="adj1" fmla="val 21583"/>
              <a:gd name="adj2" fmla="val 150000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21521" name="AutoShape 21"/>
          <p:cNvCxnSpPr>
            <a:cxnSpLocks noChangeShapeType="1"/>
            <a:stCxn id="21515" idx="2"/>
            <a:endCxn id="21514" idx="1"/>
          </p:cNvCxnSpPr>
          <p:nvPr/>
        </p:nvCxnSpPr>
        <p:spPr bwMode="auto">
          <a:xfrm rot="5400000" flipH="1" flipV="1">
            <a:off x="4930775" y="5703888"/>
            <a:ext cx="317500" cy="946150"/>
          </a:xfrm>
          <a:prstGeom prst="curvedConnector4">
            <a:avLst>
              <a:gd name="adj1" fmla="val -72000"/>
              <a:gd name="adj2" fmla="val 76509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21522" name="AutoShape 22"/>
          <p:cNvCxnSpPr>
            <a:cxnSpLocks noChangeShapeType="1"/>
            <a:stCxn id="21514" idx="3"/>
            <a:endCxn id="27" idx="1"/>
          </p:cNvCxnSpPr>
          <p:nvPr/>
        </p:nvCxnSpPr>
        <p:spPr bwMode="auto">
          <a:xfrm flipV="1">
            <a:off x="6324600" y="5748440"/>
            <a:ext cx="1067373" cy="26977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sp>
        <p:nvSpPr>
          <p:cNvPr id="21523" name="Text Box 23"/>
          <p:cNvSpPr txBox="1">
            <a:spLocks noChangeArrowheads="1"/>
          </p:cNvSpPr>
          <p:nvPr/>
        </p:nvSpPr>
        <p:spPr bwMode="auto">
          <a:xfrm>
            <a:off x="7620000" y="5713413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1524" name="Text Box 24"/>
          <p:cNvSpPr txBox="1">
            <a:spLocks noChangeArrowheads="1"/>
          </p:cNvSpPr>
          <p:nvPr/>
        </p:nvSpPr>
        <p:spPr bwMode="auto">
          <a:xfrm>
            <a:off x="762000" y="5637213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25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8" y="5232378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5265367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7" y="375047"/>
            <a:ext cx="2768203" cy="424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Tx/>
              <a:buBlip>
                <a:blip r:embed="rId3"/>
              </a:buBlip>
            </a:pPr>
            <a:endParaRPr lang="en-U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05" y="1374056"/>
            <a:ext cx="3228082" cy="425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8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Parallelize Me</a:t>
            </a:r>
            <a:endParaRPr lang="en-US" dirty="0"/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2743200" y="2119801"/>
            <a:ext cx="37338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2971800" y="2729401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5562600" y="2729401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4114800" y="2424601"/>
            <a:ext cx="1003300" cy="7747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i="1"/>
              <a:t>f(x)</a:t>
            </a:r>
          </a:p>
        </p:txBody>
      </p: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638800" y="3034201"/>
            <a:ext cx="912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3017838" y="2170601"/>
            <a:ext cx="744537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Input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5568950" y="2170601"/>
            <a:ext cx="84296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Output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cxnSp>
        <p:nvCxnSpPr>
          <p:cNvPr id="41" name="AutoShape 19"/>
          <p:cNvCxnSpPr>
            <a:cxnSpLocks noChangeShapeType="1"/>
            <a:endCxn id="35" idx="1"/>
          </p:cNvCxnSpPr>
          <p:nvPr/>
        </p:nvCxnSpPr>
        <p:spPr bwMode="auto">
          <a:xfrm>
            <a:off x="1828800" y="2586526"/>
            <a:ext cx="1143000" cy="2952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cxnSp>
        <p:nvCxnSpPr>
          <p:cNvPr id="42" name="AutoShape 20"/>
          <p:cNvCxnSpPr>
            <a:cxnSpLocks noChangeShapeType="1"/>
            <a:stCxn id="35" idx="3"/>
            <a:endCxn id="37" idx="0"/>
          </p:cNvCxnSpPr>
          <p:nvPr/>
        </p:nvCxnSpPr>
        <p:spPr bwMode="auto">
          <a:xfrm flipV="1">
            <a:off x="3733800" y="2424601"/>
            <a:ext cx="882650" cy="457200"/>
          </a:xfrm>
          <a:prstGeom prst="curvedConnector4">
            <a:avLst>
              <a:gd name="adj1" fmla="val 21583"/>
              <a:gd name="adj2" fmla="val 150000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43" name="AutoShape 21"/>
          <p:cNvCxnSpPr>
            <a:cxnSpLocks noChangeShapeType="1"/>
            <a:stCxn id="37" idx="2"/>
            <a:endCxn id="36" idx="1"/>
          </p:cNvCxnSpPr>
          <p:nvPr/>
        </p:nvCxnSpPr>
        <p:spPr bwMode="auto">
          <a:xfrm rot="5400000" flipH="1" flipV="1">
            <a:off x="4930775" y="2567476"/>
            <a:ext cx="317500" cy="946150"/>
          </a:xfrm>
          <a:prstGeom prst="curvedConnector4">
            <a:avLst>
              <a:gd name="adj1" fmla="val -72000"/>
              <a:gd name="adj2" fmla="val 76509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44" name="AutoShape 22"/>
          <p:cNvCxnSpPr>
            <a:cxnSpLocks noChangeShapeType="1"/>
            <a:stCxn id="36" idx="3"/>
            <a:endCxn id="48" idx="1"/>
          </p:cNvCxnSpPr>
          <p:nvPr/>
        </p:nvCxnSpPr>
        <p:spPr bwMode="auto">
          <a:xfrm flipV="1">
            <a:off x="6324600" y="2612028"/>
            <a:ext cx="1067373" cy="26977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7620000" y="2577001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6" name="Text Box 24"/>
          <p:cNvSpPr txBox="1">
            <a:spLocks noChangeArrowheads="1"/>
          </p:cNvSpPr>
          <p:nvPr/>
        </p:nvSpPr>
        <p:spPr bwMode="auto">
          <a:xfrm>
            <a:off x="762000" y="2500801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47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8" y="2095966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2128955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Parallelize Me</a:t>
            </a:r>
            <a:endParaRPr lang="en-US" dirty="0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2743200" y="5256213"/>
            <a:ext cx="37338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2971800" y="5865813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562600" y="5865813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4114800" y="5561013"/>
            <a:ext cx="1003300" cy="7747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i="1"/>
              <a:t>f(x)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638800" y="6170613"/>
            <a:ext cx="912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3017838" y="5307013"/>
            <a:ext cx="744537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Input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568950" y="5307013"/>
            <a:ext cx="84296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Output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cxnSp>
        <p:nvCxnSpPr>
          <p:cNvPr id="11" name="AutoShape 19"/>
          <p:cNvCxnSpPr>
            <a:cxnSpLocks noChangeShapeType="1"/>
            <a:endCxn id="5" idx="1"/>
          </p:cNvCxnSpPr>
          <p:nvPr/>
        </p:nvCxnSpPr>
        <p:spPr bwMode="auto">
          <a:xfrm>
            <a:off x="1828800" y="5722938"/>
            <a:ext cx="1143000" cy="2952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cxnSp>
        <p:nvCxnSpPr>
          <p:cNvPr id="12" name="AutoShape 20"/>
          <p:cNvCxnSpPr>
            <a:cxnSpLocks noChangeShapeType="1"/>
            <a:stCxn id="5" idx="3"/>
            <a:endCxn id="7" idx="0"/>
          </p:cNvCxnSpPr>
          <p:nvPr/>
        </p:nvCxnSpPr>
        <p:spPr bwMode="auto">
          <a:xfrm flipV="1">
            <a:off x="3733800" y="5561013"/>
            <a:ext cx="882650" cy="457200"/>
          </a:xfrm>
          <a:prstGeom prst="curvedConnector4">
            <a:avLst>
              <a:gd name="adj1" fmla="val 21583"/>
              <a:gd name="adj2" fmla="val 150000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13" name="AutoShape 21"/>
          <p:cNvCxnSpPr>
            <a:cxnSpLocks noChangeShapeType="1"/>
            <a:stCxn id="7" idx="2"/>
            <a:endCxn id="6" idx="1"/>
          </p:cNvCxnSpPr>
          <p:nvPr/>
        </p:nvCxnSpPr>
        <p:spPr bwMode="auto">
          <a:xfrm rot="5400000" flipH="1" flipV="1">
            <a:off x="4930775" y="5703888"/>
            <a:ext cx="317500" cy="946150"/>
          </a:xfrm>
          <a:prstGeom prst="curvedConnector4">
            <a:avLst>
              <a:gd name="adj1" fmla="val -72000"/>
              <a:gd name="adj2" fmla="val 76509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14" name="AutoShape 22"/>
          <p:cNvCxnSpPr>
            <a:cxnSpLocks noChangeShapeType="1"/>
            <a:stCxn id="6" idx="3"/>
            <a:endCxn id="18" idx="1"/>
          </p:cNvCxnSpPr>
          <p:nvPr/>
        </p:nvCxnSpPr>
        <p:spPr bwMode="auto">
          <a:xfrm flipV="1">
            <a:off x="6324600" y="5748440"/>
            <a:ext cx="1067373" cy="26977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7620000" y="5713413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762000" y="5637213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17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8" y="5232378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5265367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2743200" y="3639157"/>
            <a:ext cx="37338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2971800" y="4248757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5562600" y="4248757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4114800" y="3943957"/>
            <a:ext cx="1003300" cy="7747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i="1"/>
              <a:t>f(x)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5638800" y="4553557"/>
            <a:ext cx="912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3017838" y="3689957"/>
            <a:ext cx="744537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Input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5568950" y="3689957"/>
            <a:ext cx="84296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Output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cxnSp>
        <p:nvCxnSpPr>
          <p:cNvPr id="26" name="AutoShape 19"/>
          <p:cNvCxnSpPr>
            <a:cxnSpLocks noChangeShapeType="1"/>
            <a:endCxn id="20" idx="1"/>
          </p:cNvCxnSpPr>
          <p:nvPr/>
        </p:nvCxnSpPr>
        <p:spPr bwMode="auto">
          <a:xfrm>
            <a:off x="1828800" y="4105882"/>
            <a:ext cx="1143000" cy="2952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cxnSp>
        <p:nvCxnSpPr>
          <p:cNvPr id="27" name="AutoShape 20"/>
          <p:cNvCxnSpPr>
            <a:cxnSpLocks noChangeShapeType="1"/>
            <a:stCxn id="20" idx="3"/>
            <a:endCxn id="22" idx="0"/>
          </p:cNvCxnSpPr>
          <p:nvPr/>
        </p:nvCxnSpPr>
        <p:spPr bwMode="auto">
          <a:xfrm flipV="1">
            <a:off x="3733800" y="3943957"/>
            <a:ext cx="882650" cy="457200"/>
          </a:xfrm>
          <a:prstGeom prst="curvedConnector4">
            <a:avLst>
              <a:gd name="adj1" fmla="val 21583"/>
              <a:gd name="adj2" fmla="val 150000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28" name="AutoShape 21"/>
          <p:cNvCxnSpPr>
            <a:cxnSpLocks noChangeShapeType="1"/>
            <a:stCxn id="22" idx="2"/>
            <a:endCxn id="21" idx="1"/>
          </p:cNvCxnSpPr>
          <p:nvPr/>
        </p:nvCxnSpPr>
        <p:spPr bwMode="auto">
          <a:xfrm rot="5400000" flipH="1" flipV="1">
            <a:off x="4930775" y="4086832"/>
            <a:ext cx="317500" cy="946150"/>
          </a:xfrm>
          <a:prstGeom prst="curvedConnector4">
            <a:avLst>
              <a:gd name="adj1" fmla="val -72000"/>
              <a:gd name="adj2" fmla="val 76509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29" name="AutoShape 22"/>
          <p:cNvCxnSpPr>
            <a:cxnSpLocks noChangeShapeType="1"/>
            <a:stCxn id="21" idx="3"/>
            <a:endCxn id="33" idx="1"/>
          </p:cNvCxnSpPr>
          <p:nvPr/>
        </p:nvCxnSpPr>
        <p:spPr bwMode="auto">
          <a:xfrm flipV="1">
            <a:off x="6324600" y="4131384"/>
            <a:ext cx="1067373" cy="26977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7620000" y="4096357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762000" y="4020157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2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8" y="3615322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3648311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2743200" y="2119801"/>
            <a:ext cx="37338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2971800" y="2729401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5562600" y="2729401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4114800" y="2424601"/>
            <a:ext cx="1003300" cy="7747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i="1"/>
              <a:t>f(x)</a:t>
            </a:r>
          </a:p>
        </p:txBody>
      </p: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638800" y="3034201"/>
            <a:ext cx="912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3017838" y="2170601"/>
            <a:ext cx="744537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Input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5568950" y="2170601"/>
            <a:ext cx="84296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Output</a:t>
            </a:r>
          </a:p>
          <a:p>
            <a:pPr algn="ctr"/>
            <a:r>
              <a:rPr lang="en-US" sz="1600">
                <a:solidFill>
                  <a:schemeClr val="accent1"/>
                </a:solidFill>
              </a:rPr>
              <a:t>Buffer</a:t>
            </a:r>
          </a:p>
        </p:txBody>
      </p:sp>
      <p:cxnSp>
        <p:nvCxnSpPr>
          <p:cNvPr id="41" name="AutoShape 19"/>
          <p:cNvCxnSpPr>
            <a:cxnSpLocks noChangeShapeType="1"/>
            <a:endCxn id="35" idx="1"/>
          </p:cNvCxnSpPr>
          <p:nvPr/>
        </p:nvCxnSpPr>
        <p:spPr bwMode="auto">
          <a:xfrm>
            <a:off x="1828800" y="2586526"/>
            <a:ext cx="1143000" cy="2952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cxnSp>
        <p:nvCxnSpPr>
          <p:cNvPr id="42" name="AutoShape 20"/>
          <p:cNvCxnSpPr>
            <a:cxnSpLocks noChangeShapeType="1"/>
            <a:stCxn id="35" idx="3"/>
            <a:endCxn id="37" idx="0"/>
          </p:cNvCxnSpPr>
          <p:nvPr/>
        </p:nvCxnSpPr>
        <p:spPr bwMode="auto">
          <a:xfrm flipV="1">
            <a:off x="3733800" y="2424601"/>
            <a:ext cx="882650" cy="457200"/>
          </a:xfrm>
          <a:prstGeom prst="curvedConnector4">
            <a:avLst>
              <a:gd name="adj1" fmla="val 21583"/>
              <a:gd name="adj2" fmla="val 150000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43" name="AutoShape 21"/>
          <p:cNvCxnSpPr>
            <a:cxnSpLocks noChangeShapeType="1"/>
            <a:stCxn id="37" idx="2"/>
            <a:endCxn id="36" idx="1"/>
          </p:cNvCxnSpPr>
          <p:nvPr/>
        </p:nvCxnSpPr>
        <p:spPr bwMode="auto">
          <a:xfrm rot="5400000" flipH="1" flipV="1">
            <a:off x="4930775" y="2567476"/>
            <a:ext cx="317500" cy="946150"/>
          </a:xfrm>
          <a:prstGeom prst="curvedConnector4">
            <a:avLst>
              <a:gd name="adj1" fmla="val -72000"/>
              <a:gd name="adj2" fmla="val 76509"/>
            </a:avLst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lg" len="med"/>
          </a:ln>
        </p:spPr>
      </p:cxnSp>
      <p:cxnSp>
        <p:nvCxnSpPr>
          <p:cNvPr id="44" name="AutoShape 22"/>
          <p:cNvCxnSpPr>
            <a:cxnSpLocks noChangeShapeType="1"/>
            <a:stCxn id="36" idx="3"/>
            <a:endCxn id="48" idx="1"/>
          </p:cNvCxnSpPr>
          <p:nvPr/>
        </p:nvCxnSpPr>
        <p:spPr bwMode="auto">
          <a:xfrm flipV="1">
            <a:off x="6324600" y="2612028"/>
            <a:ext cx="1067373" cy="26977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7620000" y="2577001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6" name="Text Box 24"/>
          <p:cNvSpPr txBox="1">
            <a:spLocks noChangeArrowheads="1"/>
          </p:cNvSpPr>
          <p:nvPr/>
        </p:nvSpPr>
        <p:spPr bwMode="auto">
          <a:xfrm>
            <a:off x="762000" y="2500801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47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8" y="2095966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2128955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50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Pipes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2800" dirty="0" smtClean="0"/>
              <a:t>STDIN and STDOUT streams</a:t>
            </a:r>
          </a:p>
          <a:p>
            <a:r>
              <a:rPr lang="en-US" sz="2800" dirty="0" smtClean="0"/>
              <a:t>streaming UNIX utilities get/put lines</a:t>
            </a:r>
          </a:p>
          <a:p>
            <a:r>
              <a:rPr lang="en-US" sz="2800" dirty="0" smtClean="0"/>
              <a:t>Connect ‘</a:t>
            </a:r>
            <a:r>
              <a:rPr lang="en-US" sz="2800" dirty="0" err="1" smtClean="0"/>
              <a:t>em</a:t>
            </a:r>
            <a:r>
              <a:rPr lang="en-US" sz="2800" dirty="0" smtClean="0"/>
              <a:t> up with |</a:t>
            </a:r>
          </a:p>
          <a:p>
            <a:pPr lvl="1"/>
            <a:r>
              <a:rPr lang="en-US" sz="2400" dirty="0" smtClean="0"/>
              <a:t>OS will do chunking for you</a:t>
            </a:r>
          </a:p>
          <a:p>
            <a:endParaRPr lang="en-US" sz="2800" dirty="0" smtClean="0"/>
          </a:p>
          <a:p>
            <a:r>
              <a:rPr lang="en-US" sz="2800" dirty="0" smtClean="0"/>
              <a:t>e.g. “find students who got 100 on one assignment, and got 0 on no assignments” </a:t>
            </a:r>
          </a:p>
          <a:p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8215" y="5395213"/>
            <a:ext cx="8466919" cy="8309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% </a:t>
            </a:r>
            <a:r>
              <a:rPr lang="en-US" sz="2400" dirty="0" err="1" smtClean="0">
                <a:latin typeface="Courier"/>
                <a:cs typeface="Courier"/>
              </a:rPr>
              <a:t>sed</a:t>
            </a:r>
            <a:r>
              <a:rPr lang="en-US" sz="2400" dirty="0" smtClean="0">
                <a:latin typeface="Courier"/>
                <a:cs typeface="Courier"/>
              </a:rPr>
              <a:t> 1d </a:t>
            </a:r>
            <a:r>
              <a:rPr lang="en-US" sz="2400" dirty="0" err="1" smtClean="0">
                <a:latin typeface="Courier"/>
                <a:cs typeface="Courier"/>
              </a:rPr>
              <a:t>grades.csv</a:t>
            </a:r>
            <a:r>
              <a:rPr lang="en-US" sz="2400" dirty="0" smtClean="0">
                <a:latin typeface="Courier"/>
                <a:cs typeface="Courier"/>
              </a:rPr>
              <a:t> | </a:t>
            </a:r>
            <a:r>
              <a:rPr lang="en-US" sz="2400" dirty="0" err="1" smtClean="0">
                <a:latin typeface="Courier"/>
                <a:cs typeface="Courier"/>
              </a:rPr>
              <a:t>grep</a:t>
            </a:r>
            <a:r>
              <a:rPr lang="en-US" sz="2400" dirty="0" smtClean="0">
                <a:latin typeface="Courier"/>
                <a:cs typeface="Courier"/>
              </a:rPr>
              <a:t> ',100'| </a:t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err="1" smtClean="0">
                <a:latin typeface="Courier"/>
                <a:cs typeface="Courier"/>
              </a:rPr>
              <a:t>grep</a:t>
            </a:r>
            <a:r>
              <a:rPr lang="en-US" sz="2400" dirty="0" smtClean="0">
                <a:latin typeface="Courier"/>
                <a:cs typeface="Courier"/>
              </a:rPr>
              <a:t> -</a:t>
            </a:r>
            <a:r>
              <a:rPr lang="en-US" sz="2400" dirty="0" err="1" smtClean="0">
                <a:latin typeface="Courier"/>
                <a:cs typeface="Courier"/>
              </a:rPr>
              <a:t>v</a:t>
            </a:r>
            <a:r>
              <a:rPr lang="en-US" sz="2400" dirty="0" smtClean="0">
                <a:latin typeface="Courier"/>
                <a:cs typeface="Courier"/>
              </a:rPr>
              <a:t> ',0' | cut -</a:t>
            </a:r>
            <a:r>
              <a:rPr lang="en-US" sz="2400" dirty="0" err="1" smtClean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 1 -</a:t>
            </a:r>
            <a:r>
              <a:rPr lang="en-US" sz="2400" dirty="0" err="1" smtClean="0">
                <a:latin typeface="Courier"/>
                <a:cs typeface="Courier"/>
              </a:rPr>
              <a:t>d</a:t>
            </a:r>
            <a:r>
              <a:rPr lang="en-US" sz="2400" dirty="0" smtClean="0">
                <a:latin typeface="Courier"/>
                <a:cs typeface="Courier"/>
              </a:rPr>
              <a:t> ','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Handy streaming UNIX </a:t>
            </a:r>
            <a:r>
              <a:rPr lang="en-US" dirty="0" err="1" smtClean="0"/>
              <a:t>utils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head, tail, </a:t>
            </a:r>
            <a:r>
              <a:rPr lang="en-US" sz="2800" dirty="0" err="1" smtClean="0"/>
              <a:t>nl</a:t>
            </a:r>
            <a:r>
              <a:rPr lang="en-US" sz="2800" dirty="0" smtClean="0"/>
              <a:t>, </a:t>
            </a:r>
            <a:r>
              <a:rPr lang="en-US" sz="2800" dirty="0" err="1" smtClean="0"/>
              <a:t>tr</a:t>
            </a:r>
            <a:r>
              <a:rPr lang="en-US" sz="2800" dirty="0" smtClean="0"/>
              <a:t>, tail, tee, od, cut, </a:t>
            </a:r>
            <a:r>
              <a:rPr lang="en-US" sz="2800" dirty="0" err="1" smtClean="0"/>
              <a:t>grep</a:t>
            </a:r>
            <a:r>
              <a:rPr lang="en-US" sz="2800" dirty="0" smtClean="0"/>
              <a:t>, </a:t>
            </a:r>
            <a:r>
              <a:rPr lang="en-US" sz="2800" dirty="0" err="1" smtClean="0"/>
              <a:t>sed</a:t>
            </a:r>
            <a:r>
              <a:rPr lang="en-US" sz="2800" dirty="0" smtClean="0"/>
              <a:t>, </a:t>
            </a:r>
            <a:r>
              <a:rPr lang="en-US" sz="2800" dirty="0" err="1" smtClean="0"/>
              <a:t>awk</a:t>
            </a:r>
            <a:r>
              <a:rPr lang="en-US" sz="2800" dirty="0" smtClean="0"/>
              <a:t>, split, </a:t>
            </a:r>
            <a:r>
              <a:rPr lang="en-US" sz="2800" dirty="0" err="1" smtClean="0"/>
              <a:t>csplit</a:t>
            </a:r>
            <a:r>
              <a:rPr lang="en-US" sz="2800" dirty="0" smtClean="0"/>
              <a:t>, 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Rendezvous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Streaming: one chunk at a time. Easy.</a:t>
            </a:r>
          </a:p>
          <a:p>
            <a:r>
              <a:rPr lang="en-US" sz="2800" dirty="0" smtClean="0"/>
              <a:t>But some algorithms need certain items to be co-resident in memory</a:t>
            </a:r>
          </a:p>
          <a:p>
            <a:pPr lvl="1"/>
            <a:r>
              <a:rPr lang="en-US" sz="2400" dirty="0" smtClean="0"/>
              <a:t>not guaranteed to appear in the same input chunk</a:t>
            </a:r>
          </a:p>
          <a:p>
            <a:pPr lvl="1"/>
            <a:endParaRPr lang="en-US" sz="2400" dirty="0" smtClean="0"/>
          </a:p>
          <a:p>
            <a:r>
              <a:rPr lang="en-US" sz="2800" i="1" dirty="0" smtClean="0"/>
              <a:t>Time-space Rendezvous</a:t>
            </a:r>
          </a:p>
          <a:p>
            <a:pPr lvl="1"/>
            <a:r>
              <a:rPr lang="en-US" sz="2400" dirty="0" smtClean="0"/>
              <a:t>in the same place (RAM) at the same time</a:t>
            </a:r>
          </a:p>
          <a:p>
            <a:r>
              <a:rPr lang="en-US" sz="2800" dirty="0" smtClean="0"/>
              <a:t>There may be many combos of such items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2743200" y="4233668"/>
            <a:ext cx="3733800" cy="2317945"/>
          </a:xfrm>
          <a:prstGeom prst="rect">
            <a:avLst/>
          </a:prstGeom>
          <a:solidFill>
            <a:srgbClr val="00410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B-2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2743629" y="4234089"/>
            <a:ext cx="3733800" cy="23179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200" dirty="0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2400" i="1" dirty="0" smtClean="0"/>
              <a:t>Out-of-core </a:t>
            </a:r>
            <a:r>
              <a:rPr lang="en-US" sz="2400" dirty="0" smtClean="0"/>
              <a:t>algorithms orchestrate rendezvous.</a:t>
            </a:r>
          </a:p>
          <a:p>
            <a:r>
              <a:rPr lang="en-US" sz="2400" dirty="0" smtClean="0"/>
              <a:t>Typical RAM Allocation:</a:t>
            </a:r>
          </a:p>
          <a:p>
            <a:pPr lvl="1"/>
            <a:r>
              <a:rPr lang="en-US" sz="2000" dirty="0" smtClean="0"/>
              <a:t>Assume B chunks worth of RAM available</a:t>
            </a:r>
          </a:p>
          <a:p>
            <a:pPr lvl="1"/>
            <a:r>
              <a:rPr lang="en-US" sz="2000" dirty="0" smtClean="0"/>
              <a:t>Use 1 chunk of RAM to read into</a:t>
            </a:r>
          </a:p>
          <a:p>
            <a:pPr lvl="1"/>
            <a:r>
              <a:rPr lang="en-US" sz="2000" dirty="0" smtClean="0"/>
              <a:t>Use 1 chunk of RAM to write into</a:t>
            </a:r>
          </a:p>
          <a:p>
            <a:pPr lvl="1"/>
            <a:r>
              <a:rPr lang="en-US" sz="2000" dirty="0" smtClean="0"/>
              <a:t>B-2 chunks of RAM as space for rendezvous</a:t>
            </a:r>
            <a:endParaRPr lang="en-US" sz="2000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2787264" y="6202335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60295" y="6202336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OUT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AutoShape 19"/>
          <p:cNvCxnSpPr>
            <a:cxnSpLocks noChangeShapeType="1"/>
            <a:endCxn id="5" idx="1"/>
          </p:cNvCxnSpPr>
          <p:nvPr/>
        </p:nvCxnSpPr>
        <p:spPr bwMode="auto">
          <a:xfrm>
            <a:off x="1628253" y="6089969"/>
            <a:ext cx="1159011" cy="264766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</p:spPr>
      </p:cxnSp>
      <p:cxnSp>
        <p:nvCxnSpPr>
          <p:cNvPr id="14" name="AutoShape 22"/>
          <p:cNvCxnSpPr>
            <a:cxnSpLocks noChangeShapeType="1"/>
            <a:stCxn id="6" idx="3"/>
            <a:endCxn id="18" idx="1"/>
          </p:cNvCxnSpPr>
          <p:nvPr/>
        </p:nvCxnSpPr>
        <p:spPr bwMode="auto">
          <a:xfrm flipV="1">
            <a:off x="6422295" y="5748440"/>
            <a:ext cx="969678" cy="606296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</p:spPr>
      </p:cxn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7620000" y="5713413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762000" y="5637213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17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6334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5265367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3176" y="4900706"/>
            <a:ext cx="83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DISK 1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757458" y="4739341"/>
            <a:ext cx="83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DISK 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2800" dirty="0" smtClean="0"/>
              <a:t>Phase 1</a:t>
            </a:r>
          </a:p>
          <a:p>
            <a:pPr lvl="1"/>
            <a:r>
              <a:rPr lang="en-US" sz="2400" dirty="0" smtClean="0"/>
              <a:t>“</a:t>
            </a:r>
            <a:r>
              <a:rPr lang="en-US" sz="2400" dirty="0" err="1" smtClean="0"/>
              <a:t>streamwise</a:t>
            </a:r>
            <a:r>
              <a:rPr lang="en-US" sz="2400" dirty="0" smtClean="0"/>
              <a:t>” </a:t>
            </a:r>
            <a:r>
              <a:rPr lang="en-US" sz="2400" i="1" dirty="0" smtClean="0"/>
              <a:t>divide </a:t>
            </a:r>
            <a:r>
              <a:rPr lang="en-US" sz="2400" dirty="0" smtClean="0"/>
              <a:t>into N/(B-2) </a:t>
            </a:r>
            <a:r>
              <a:rPr lang="en-US" sz="2400" dirty="0" err="1" smtClean="0"/>
              <a:t>megachunks</a:t>
            </a:r>
            <a:endParaRPr lang="en-US" sz="2400" dirty="0" smtClean="0"/>
          </a:p>
          <a:p>
            <a:pPr lvl="1"/>
            <a:r>
              <a:rPr lang="en-US" sz="2400" i="1" dirty="0" smtClean="0"/>
              <a:t>conquer </a:t>
            </a:r>
            <a:r>
              <a:rPr lang="en-US" sz="2400" dirty="0" smtClean="0"/>
              <a:t>each and write to disk</a:t>
            </a: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2743200" y="4233668"/>
            <a:ext cx="3733800" cy="2317945"/>
          </a:xfrm>
          <a:prstGeom prst="rect">
            <a:avLst/>
          </a:prstGeom>
          <a:solidFill>
            <a:srgbClr val="00410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B-2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2787264" y="6202335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60295" y="6202336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OUT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AutoShape 19"/>
          <p:cNvCxnSpPr>
            <a:cxnSpLocks noChangeShapeType="1"/>
            <a:endCxn id="5" idx="1"/>
          </p:cNvCxnSpPr>
          <p:nvPr/>
        </p:nvCxnSpPr>
        <p:spPr bwMode="auto">
          <a:xfrm>
            <a:off x="1628253" y="6089969"/>
            <a:ext cx="1159011" cy="264766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</p:spPr>
      </p:cxnSp>
      <p:cxnSp>
        <p:nvCxnSpPr>
          <p:cNvPr id="14" name="AutoShape 22"/>
          <p:cNvCxnSpPr>
            <a:cxnSpLocks noChangeShapeType="1"/>
            <a:stCxn id="6" idx="3"/>
            <a:endCxn id="18" idx="1"/>
          </p:cNvCxnSpPr>
          <p:nvPr/>
        </p:nvCxnSpPr>
        <p:spPr bwMode="auto">
          <a:xfrm flipV="1">
            <a:off x="6422295" y="5748440"/>
            <a:ext cx="969678" cy="606296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</p:spPr>
      </p:cxn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7620000" y="5713413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762000" y="5637213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17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6334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5265367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555095" y="5547613"/>
            <a:ext cx="412491" cy="256075"/>
            <a:chOff x="5218575" y="2062978"/>
            <a:chExt cx="3733800" cy="2317945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707495" y="5700013"/>
            <a:ext cx="412491" cy="256075"/>
            <a:chOff x="5218575" y="2062978"/>
            <a:chExt cx="3733800" cy="2317945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859895" y="5852413"/>
            <a:ext cx="412491" cy="256075"/>
            <a:chOff x="5218575" y="2062978"/>
            <a:chExt cx="3733800" cy="2317945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195971" y="5548035"/>
            <a:ext cx="412491" cy="256075"/>
            <a:chOff x="5218575" y="2062978"/>
            <a:chExt cx="3733800" cy="2317945"/>
          </a:xfrm>
        </p:grpSpPr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348371" y="5700435"/>
            <a:ext cx="412491" cy="256075"/>
            <a:chOff x="5218575" y="2062978"/>
            <a:chExt cx="3733800" cy="2317945"/>
          </a:xfrm>
        </p:grpSpPr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37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500771" y="5852835"/>
            <a:ext cx="412491" cy="256075"/>
            <a:chOff x="5218575" y="2062978"/>
            <a:chExt cx="3733800" cy="2317945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41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2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3176" y="4885765"/>
            <a:ext cx="83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DISK 1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7757458" y="4724400"/>
            <a:ext cx="83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DISK 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2800" dirty="0" smtClean="0"/>
              <a:t>Phase 2</a:t>
            </a:r>
          </a:p>
          <a:p>
            <a:pPr lvl="1"/>
            <a:r>
              <a:rPr lang="en-US" sz="2400" dirty="0" smtClean="0"/>
              <a:t>a streaming algorithm over </a:t>
            </a:r>
            <a:r>
              <a:rPr lang="en-US" sz="2400" i="1" dirty="0" smtClean="0"/>
              <a:t>conquered </a:t>
            </a:r>
            <a:r>
              <a:rPr lang="en-US" sz="2400" i="1" dirty="0" err="1" smtClean="0"/>
              <a:t>megachunks</a:t>
            </a:r>
            <a:r>
              <a:rPr lang="en-US" sz="2400" i="1" dirty="0" smtClean="0"/>
              <a:t>.</a:t>
            </a:r>
          </a:p>
          <a:p>
            <a:pPr lvl="1"/>
            <a:r>
              <a:rPr lang="en-US" sz="2400" dirty="0" smtClean="0"/>
              <a:t>the streaming must ensure </a:t>
            </a:r>
            <a:r>
              <a:rPr lang="en-US" sz="2400" i="1" dirty="0" smtClean="0"/>
              <a:t>rendezvous</a:t>
            </a:r>
          </a:p>
          <a:p>
            <a:pPr lvl="2"/>
            <a:r>
              <a:rPr lang="en-US" sz="2000" dirty="0" smtClean="0"/>
              <a:t>but among rendezvous groups, order still immaterial!</a:t>
            </a:r>
          </a:p>
        </p:txBody>
      </p:sp>
      <p:sp>
        <p:nvSpPr>
          <p:cNvPr id="48" name="Rectangle 12"/>
          <p:cNvSpPr>
            <a:spLocks noChangeArrowheads="1"/>
          </p:cNvSpPr>
          <p:nvPr/>
        </p:nvSpPr>
        <p:spPr bwMode="auto">
          <a:xfrm>
            <a:off x="2743200" y="4233668"/>
            <a:ext cx="3733800" cy="2317945"/>
          </a:xfrm>
          <a:prstGeom prst="rect">
            <a:avLst/>
          </a:prstGeom>
          <a:solidFill>
            <a:srgbClr val="00410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B-2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49" name="Rectangle 13"/>
          <p:cNvSpPr>
            <a:spLocks noChangeArrowheads="1"/>
          </p:cNvSpPr>
          <p:nvPr/>
        </p:nvSpPr>
        <p:spPr bwMode="auto">
          <a:xfrm>
            <a:off x="2787264" y="6202335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5660295" y="6202336"/>
            <a:ext cx="7620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1" name="AutoShape 19"/>
          <p:cNvCxnSpPr>
            <a:cxnSpLocks noChangeShapeType="1"/>
            <a:endCxn id="49" idx="1"/>
          </p:cNvCxnSpPr>
          <p:nvPr/>
        </p:nvCxnSpPr>
        <p:spPr bwMode="auto">
          <a:xfrm>
            <a:off x="1628253" y="6089969"/>
            <a:ext cx="1159011" cy="264766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 type="triangle" w="lg" len="lg"/>
            <a:tailEnd type="none" w="lg" len="lg"/>
          </a:ln>
        </p:spPr>
      </p:cxnSp>
      <p:cxnSp>
        <p:nvCxnSpPr>
          <p:cNvPr id="52" name="AutoShape 22"/>
          <p:cNvCxnSpPr>
            <a:cxnSpLocks noChangeShapeType="1"/>
            <a:stCxn id="50" idx="3"/>
            <a:endCxn id="56" idx="1"/>
          </p:cNvCxnSpPr>
          <p:nvPr/>
        </p:nvCxnSpPr>
        <p:spPr bwMode="auto">
          <a:xfrm flipV="1">
            <a:off x="6422295" y="5748440"/>
            <a:ext cx="969678" cy="606296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 type="triangle" w="lg" len="lg"/>
            <a:tailEnd type="none" w="lg" len="lg"/>
          </a:ln>
        </p:spPr>
      </p:cxn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7620000" y="5713413"/>
            <a:ext cx="103187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54" name="Text Box 24"/>
          <p:cNvSpPr txBox="1">
            <a:spLocks noChangeArrowheads="1"/>
          </p:cNvSpPr>
          <p:nvPr/>
        </p:nvSpPr>
        <p:spPr bwMode="auto">
          <a:xfrm>
            <a:off x="762000" y="5637213"/>
            <a:ext cx="827088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55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6334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" descr="skitched-3-4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3" y="5265367"/>
            <a:ext cx="1752027" cy="9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7555095" y="5547613"/>
            <a:ext cx="412491" cy="256075"/>
            <a:chOff x="5218575" y="2062978"/>
            <a:chExt cx="3733800" cy="2317945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59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0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707495" y="5700013"/>
            <a:ext cx="412491" cy="256075"/>
            <a:chOff x="5218575" y="2062978"/>
            <a:chExt cx="3733800" cy="2317945"/>
          </a:xfrm>
        </p:grpSpPr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859895" y="5852413"/>
            <a:ext cx="412491" cy="256075"/>
            <a:chOff x="5218575" y="2062978"/>
            <a:chExt cx="3733800" cy="2317945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67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8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195971" y="5548035"/>
            <a:ext cx="412491" cy="256075"/>
            <a:chOff x="5218575" y="2062978"/>
            <a:chExt cx="3733800" cy="2317945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2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348371" y="5700435"/>
            <a:ext cx="412491" cy="256075"/>
            <a:chOff x="5218575" y="2062978"/>
            <a:chExt cx="3733800" cy="2317945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00771" y="5852835"/>
            <a:ext cx="412491" cy="256075"/>
            <a:chOff x="5218575" y="2062978"/>
            <a:chExt cx="3733800" cy="2317945"/>
          </a:xfrm>
        </p:grpSpPr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0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63176" y="4885765"/>
            <a:ext cx="83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DISK 1</a:t>
            </a:r>
            <a:endParaRPr 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7757458" y="4724400"/>
            <a:ext cx="83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DISK 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Parallelize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0" y="5715103"/>
            <a:ext cx="3299927" cy="836510"/>
            <a:chOff x="0" y="4233668"/>
            <a:chExt cx="9144000" cy="2317945"/>
          </a:xfrm>
        </p:grpSpPr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2743200" y="423366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dirty="0" smtClean="0">
                  <a:solidFill>
                    <a:srgbClr val="FFFFFF"/>
                  </a:solidFill>
                </a:rPr>
                <a:t>B-2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2787264" y="620233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IN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5660295" y="620233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OUT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cxnSp>
          <p:nvCxnSpPr>
            <p:cNvPr id="28" name="AutoShape 19"/>
            <p:cNvCxnSpPr>
              <a:cxnSpLocks noChangeShapeType="1"/>
              <a:endCxn id="26" idx="1"/>
            </p:cNvCxnSpPr>
            <p:nvPr/>
          </p:nvCxnSpPr>
          <p:spPr bwMode="auto">
            <a:xfrm>
              <a:off x="1628253" y="6089969"/>
              <a:ext cx="1159011" cy="26476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cxnSp>
          <p:nvCxnSpPr>
            <p:cNvPr id="29" name="AutoShape 22"/>
            <p:cNvCxnSpPr>
              <a:cxnSpLocks noChangeShapeType="1"/>
              <a:stCxn id="27" idx="3"/>
              <a:endCxn id="33" idx="1"/>
            </p:cNvCxnSpPr>
            <p:nvPr/>
          </p:nvCxnSpPr>
          <p:spPr bwMode="auto">
            <a:xfrm flipV="1">
              <a:off x="6422295" y="5748440"/>
              <a:ext cx="969678" cy="60629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pic>
          <p:nvPicPr>
            <p:cNvPr id="32" name="Picture 5" descr="skitched-3-4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36334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" descr="skitched-3-4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973" y="5265367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7555095" y="5547613"/>
              <a:ext cx="412491" cy="256075"/>
              <a:chOff x="5218575" y="2062978"/>
              <a:chExt cx="3733800" cy="2317945"/>
            </a:xfrm>
          </p:grpSpPr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707495" y="5700013"/>
              <a:ext cx="412491" cy="256075"/>
              <a:chOff x="5218575" y="2062978"/>
              <a:chExt cx="3733800" cy="2317945"/>
            </a:xfrm>
          </p:grpSpPr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7859895" y="5852413"/>
              <a:ext cx="412491" cy="256075"/>
              <a:chOff x="5218575" y="2062978"/>
              <a:chExt cx="3733800" cy="2317945"/>
            </a:xfrm>
          </p:grpSpPr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8195971" y="5548035"/>
              <a:ext cx="412491" cy="256075"/>
              <a:chOff x="5218575" y="2062978"/>
              <a:chExt cx="3733800" cy="2317945"/>
            </a:xfrm>
          </p:grpSpPr>
          <p:sp>
            <p:nvSpPr>
              <p:cNvPr id="47" name="Rectangle 46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48371" y="5700435"/>
              <a:ext cx="412491" cy="256075"/>
              <a:chOff x="5218575" y="2062978"/>
              <a:chExt cx="3733800" cy="2317945"/>
            </a:xfrm>
          </p:grpSpPr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500771" y="5852835"/>
              <a:ext cx="412491" cy="256075"/>
              <a:chOff x="5218575" y="2062978"/>
              <a:chExt cx="3733800" cy="2317945"/>
            </a:xfrm>
          </p:grpSpPr>
          <p:sp>
            <p:nvSpPr>
              <p:cNvPr id="55" name="Rectangle 54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0" y="4488847"/>
            <a:ext cx="3299927" cy="836510"/>
            <a:chOff x="0" y="4233668"/>
            <a:chExt cx="9144000" cy="2317945"/>
          </a:xfrm>
        </p:grpSpPr>
        <p:sp>
          <p:nvSpPr>
            <p:cNvPr id="94" name="Rectangle 12"/>
            <p:cNvSpPr>
              <a:spLocks noChangeArrowheads="1"/>
            </p:cNvSpPr>
            <p:nvPr/>
          </p:nvSpPr>
          <p:spPr bwMode="auto">
            <a:xfrm>
              <a:off x="2743200" y="423366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dirty="0" smtClean="0">
                  <a:solidFill>
                    <a:srgbClr val="FFFFFF"/>
                  </a:solidFill>
                </a:rPr>
                <a:t>B-2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95" name="Rectangle 13"/>
            <p:cNvSpPr>
              <a:spLocks noChangeArrowheads="1"/>
            </p:cNvSpPr>
            <p:nvPr/>
          </p:nvSpPr>
          <p:spPr bwMode="auto">
            <a:xfrm>
              <a:off x="2787264" y="620233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IN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sp>
          <p:nvSpPr>
            <p:cNvPr id="96" name="Rectangle 14"/>
            <p:cNvSpPr>
              <a:spLocks noChangeArrowheads="1"/>
            </p:cNvSpPr>
            <p:nvPr/>
          </p:nvSpPr>
          <p:spPr bwMode="auto">
            <a:xfrm>
              <a:off x="5660295" y="620233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OUT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cxnSp>
          <p:nvCxnSpPr>
            <p:cNvPr id="97" name="AutoShape 19"/>
            <p:cNvCxnSpPr>
              <a:cxnSpLocks noChangeShapeType="1"/>
              <a:endCxn id="95" idx="1"/>
            </p:cNvCxnSpPr>
            <p:nvPr/>
          </p:nvCxnSpPr>
          <p:spPr bwMode="auto">
            <a:xfrm>
              <a:off x="1628253" y="6089969"/>
              <a:ext cx="1159011" cy="26476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cxnSp>
          <p:nvCxnSpPr>
            <p:cNvPr id="98" name="AutoShape 22"/>
            <p:cNvCxnSpPr>
              <a:cxnSpLocks noChangeShapeType="1"/>
              <a:stCxn id="96" idx="3"/>
              <a:endCxn id="100" idx="1"/>
            </p:cNvCxnSpPr>
            <p:nvPr/>
          </p:nvCxnSpPr>
          <p:spPr bwMode="auto">
            <a:xfrm flipV="1">
              <a:off x="6422295" y="5748440"/>
              <a:ext cx="969678" cy="60629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pic>
          <p:nvPicPr>
            <p:cNvPr id="99" name="Picture 5" descr="skitched-3-4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36334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5" descr="skitched-3-4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973" y="5265367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" name="Group 33"/>
            <p:cNvGrpSpPr/>
            <p:nvPr/>
          </p:nvGrpSpPr>
          <p:grpSpPr>
            <a:xfrm>
              <a:off x="7555095" y="5547613"/>
              <a:ext cx="412491" cy="256075"/>
              <a:chOff x="5218575" y="2062978"/>
              <a:chExt cx="3733800" cy="2317945"/>
            </a:xfrm>
          </p:grpSpPr>
          <p:sp>
            <p:nvSpPr>
              <p:cNvPr id="122" name="Rectangle 121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2" name="Group 37"/>
            <p:cNvGrpSpPr/>
            <p:nvPr/>
          </p:nvGrpSpPr>
          <p:grpSpPr>
            <a:xfrm>
              <a:off x="7707495" y="5700013"/>
              <a:ext cx="412491" cy="256075"/>
              <a:chOff x="5218575" y="2062978"/>
              <a:chExt cx="3733800" cy="2317945"/>
            </a:xfrm>
          </p:grpSpPr>
          <p:sp>
            <p:nvSpPr>
              <p:cNvPr id="119" name="Rectangle 118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3" name="Group 41"/>
            <p:cNvGrpSpPr/>
            <p:nvPr/>
          </p:nvGrpSpPr>
          <p:grpSpPr>
            <a:xfrm>
              <a:off x="7859895" y="5852413"/>
              <a:ext cx="412491" cy="256075"/>
              <a:chOff x="5218575" y="2062978"/>
              <a:chExt cx="3733800" cy="2317945"/>
            </a:xfrm>
          </p:grpSpPr>
          <p:sp>
            <p:nvSpPr>
              <p:cNvPr id="116" name="Rectangle 115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4" name="Group 45"/>
            <p:cNvGrpSpPr/>
            <p:nvPr/>
          </p:nvGrpSpPr>
          <p:grpSpPr>
            <a:xfrm>
              <a:off x="8195971" y="5548035"/>
              <a:ext cx="412491" cy="256075"/>
              <a:chOff x="5218575" y="2062978"/>
              <a:chExt cx="3733800" cy="2317945"/>
            </a:xfrm>
          </p:grpSpPr>
          <p:sp>
            <p:nvSpPr>
              <p:cNvPr id="113" name="Rectangle 112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5" name="Group 49"/>
            <p:cNvGrpSpPr/>
            <p:nvPr/>
          </p:nvGrpSpPr>
          <p:grpSpPr>
            <a:xfrm>
              <a:off x="8348371" y="5700435"/>
              <a:ext cx="412491" cy="256075"/>
              <a:chOff x="5218575" y="2062978"/>
              <a:chExt cx="3733800" cy="2317945"/>
            </a:xfrm>
          </p:grpSpPr>
          <p:sp>
            <p:nvSpPr>
              <p:cNvPr id="110" name="Rectangle 109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6" name="Group 53"/>
            <p:cNvGrpSpPr/>
            <p:nvPr/>
          </p:nvGrpSpPr>
          <p:grpSpPr>
            <a:xfrm>
              <a:off x="8500771" y="5852835"/>
              <a:ext cx="412491" cy="256075"/>
              <a:chOff x="5218575" y="2062978"/>
              <a:chExt cx="3733800" cy="2317945"/>
            </a:xfrm>
          </p:grpSpPr>
          <p:sp>
            <p:nvSpPr>
              <p:cNvPr id="107" name="Rectangle 106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5" name="Group 124"/>
          <p:cNvGrpSpPr/>
          <p:nvPr/>
        </p:nvGrpSpPr>
        <p:grpSpPr>
          <a:xfrm>
            <a:off x="0" y="3197458"/>
            <a:ext cx="3299927" cy="836510"/>
            <a:chOff x="0" y="4233668"/>
            <a:chExt cx="9144000" cy="2317945"/>
          </a:xfrm>
        </p:grpSpPr>
        <p:sp>
          <p:nvSpPr>
            <p:cNvPr id="126" name="Rectangle 12"/>
            <p:cNvSpPr>
              <a:spLocks noChangeArrowheads="1"/>
            </p:cNvSpPr>
            <p:nvPr/>
          </p:nvSpPr>
          <p:spPr bwMode="auto">
            <a:xfrm>
              <a:off x="2743200" y="423366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dirty="0" smtClean="0">
                  <a:solidFill>
                    <a:srgbClr val="FFFFFF"/>
                  </a:solidFill>
                </a:rPr>
                <a:t>B-2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7" name="Rectangle 13"/>
            <p:cNvSpPr>
              <a:spLocks noChangeArrowheads="1"/>
            </p:cNvSpPr>
            <p:nvPr/>
          </p:nvSpPr>
          <p:spPr bwMode="auto">
            <a:xfrm>
              <a:off x="2787264" y="620233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IN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sp>
          <p:nvSpPr>
            <p:cNvPr id="128" name="Rectangle 14"/>
            <p:cNvSpPr>
              <a:spLocks noChangeArrowheads="1"/>
            </p:cNvSpPr>
            <p:nvPr/>
          </p:nvSpPr>
          <p:spPr bwMode="auto">
            <a:xfrm>
              <a:off x="5660295" y="620233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OUT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cxnSp>
          <p:nvCxnSpPr>
            <p:cNvPr id="129" name="AutoShape 19"/>
            <p:cNvCxnSpPr>
              <a:cxnSpLocks noChangeShapeType="1"/>
              <a:endCxn id="127" idx="1"/>
            </p:cNvCxnSpPr>
            <p:nvPr/>
          </p:nvCxnSpPr>
          <p:spPr bwMode="auto">
            <a:xfrm>
              <a:off x="1628253" y="6089969"/>
              <a:ext cx="1159011" cy="26476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cxnSp>
          <p:nvCxnSpPr>
            <p:cNvPr id="130" name="AutoShape 22"/>
            <p:cNvCxnSpPr>
              <a:cxnSpLocks noChangeShapeType="1"/>
              <a:stCxn id="128" idx="3"/>
              <a:endCxn id="132" idx="1"/>
            </p:cNvCxnSpPr>
            <p:nvPr/>
          </p:nvCxnSpPr>
          <p:spPr bwMode="auto">
            <a:xfrm flipV="1">
              <a:off x="6422295" y="5748440"/>
              <a:ext cx="969678" cy="60629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pic>
          <p:nvPicPr>
            <p:cNvPr id="131" name="Picture 5" descr="skitched-3-4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36334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5" descr="skitched-3-4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973" y="5265367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3" name="Group 33"/>
            <p:cNvGrpSpPr/>
            <p:nvPr/>
          </p:nvGrpSpPr>
          <p:grpSpPr>
            <a:xfrm>
              <a:off x="7555095" y="5547613"/>
              <a:ext cx="412491" cy="256075"/>
              <a:chOff x="5218575" y="2062978"/>
              <a:chExt cx="3733800" cy="2317945"/>
            </a:xfrm>
          </p:grpSpPr>
          <p:sp>
            <p:nvSpPr>
              <p:cNvPr id="154" name="Rectangle 153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4" name="Group 37"/>
            <p:cNvGrpSpPr/>
            <p:nvPr/>
          </p:nvGrpSpPr>
          <p:grpSpPr>
            <a:xfrm>
              <a:off x="7707495" y="5700013"/>
              <a:ext cx="412491" cy="256075"/>
              <a:chOff x="5218575" y="2062978"/>
              <a:chExt cx="3733800" cy="2317945"/>
            </a:xfrm>
          </p:grpSpPr>
          <p:sp>
            <p:nvSpPr>
              <p:cNvPr id="151" name="Rectangle 150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2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3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5" name="Group 41"/>
            <p:cNvGrpSpPr/>
            <p:nvPr/>
          </p:nvGrpSpPr>
          <p:grpSpPr>
            <a:xfrm>
              <a:off x="7859895" y="5852413"/>
              <a:ext cx="412491" cy="256075"/>
              <a:chOff x="5218575" y="2062978"/>
              <a:chExt cx="3733800" cy="2317945"/>
            </a:xfrm>
          </p:grpSpPr>
          <p:sp>
            <p:nvSpPr>
              <p:cNvPr id="148" name="Rectangle 147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6" name="Group 45"/>
            <p:cNvGrpSpPr/>
            <p:nvPr/>
          </p:nvGrpSpPr>
          <p:grpSpPr>
            <a:xfrm>
              <a:off x="8195971" y="5548035"/>
              <a:ext cx="412491" cy="256075"/>
              <a:chOff x="5218575" y="2062978"/>
              <a:chExt cx="3733800" cy="2317945"/>
            </a:xfrm>
          </p:grpSpPr>
          <p:sp>
            <p:nvSpPr>
              <p:cNvPr id="145" name="Rectangle 144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6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7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7" name="Group 49"/>
            <p:cNvGrpSpPr/>
            <p:nvPr/>
          </p:nvGrpSpPr>
          <p:grpSpPr>
            <a:xfrm>
              <a:off x="8348371" y="5700435"/>
              <a:ext cx="412491" cy="256075"/>
              <a:chOff x="5218575" y="2062978"/>
              <a:chExt cx="3733800" cy="2317945"/>
            </a:xfrm>
          </p:grpSpPr>
          <p:sp>
            <p:nvSpPr>
              <p:cNvPr id="142" name="Rectangle 141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3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4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8" name="Group 53"/>
            <p:cNvGrpSpPr/>
            <p:nvPr/>
          </p:nvGrpSpPr>
          <p:grpSpPr>
            <a:xfrm>
              <a:off x="8500771" y="5852835"/>
              <a:ext cx="412491" cy="256075"/>
              <a:chOff x="5218575" y="2062978"/>
              <a:chExt cx="3733800" cy="2317945"/>
            </a:xfrm>
          </p:grpSpPr>
          <p:sp>
            <p:nvSpPr>
              <p:cNvPr id="139" name="Rectangle 138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0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1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" name="Rectangle 3"/>
          <p:cNvSpPr/>
          <p:nvPr/>
        </p:nvSpPr>
        <p:spPr bwMode="auto">
          <a:xfrm>
            <a:off x="2351437" y="2797257"/>
            <a:ext cx="944007" cy="38097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Parallelize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Phase 1+: partition data, communicate for rendezvous in space!</a:t>
            </a:r>
            <a:endParaRPr lang="en-US" dirty="0"/>
          </a:p>
        </p:txBody>
      </p:sp>
      <p:grpSp>
        <p:nvGrpSpPr>
          <p:cNvPr id="4" name="Group 57"/>
          <p:cNvGrpSpPr/>
          <p:nvPr/>
        </p:nvGrpSpPr>
        <p:grpSpPr>
          <a:xfrm>
            <a:off x="0" y="5715103"/>
            <a:ext cx="3299927" cy="836510"/>
            <a:chOff x="0" y="4233668"/>
            <a:chExt cx="9144000" cy="2317945"/>
          </a:xfrm>
        </p:grpSpPr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2743200" y="423366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dirty="0" smtClean="0">
                  <a:solidFill>
                    <a:srgbClr val="FFFFFF"/>
                  </a:solidFill>
                </a:rPr>
                <a:t>B-2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2787264" y="620233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IN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5660295" y="620233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OUT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cxnSp>
          <p:nvCxnSpPr>
            <p:cNvPr id="28" name="AutoShape 19"/>
            <p:cNvCxnSpPr>
              <a:cxnSpLocks noChangeShapeType="1"/>
              <a:endCxn id="26" idx="1"/>
            </p:cNvCxnSpPr>
            <p:nvPr/>
          </p:nvCxnSpPr>
          <p:spPr bwMode="auto">
            <a:xfrm>
              <a:off x="1628253" y="6089969"/>
              <a:ext cx="1159011" cy="26476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cxnSp>
          <p:nvCxnSpPr>
            <p:cNvPr id="29" name="AutoShape 22"/>
            <p:cNvCxnSpPr>
              <a:cxnSpLocks noChangeShapeType="1"/>
              <a:stCxn id="27" idx="3"/>
              <a:endCxn id="33" idx="1"/>
            </p:cNvCxnSpPr>
            <p:nvPr/>
          </p:nvCxnSpPr>
          <p:spPr bwMode="auto">
            <a:xfrm flipV="1">
              <a:off x="6422295" y="5748440"/>
              <a:ext cx="969678" cy="60629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pic>
          <p:nvPicPr>
            <p:cNvPr id="32" name="Picture 5" descr="skitched-3-4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36334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" descr="skitched-3-4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973" y="5265367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33"/>
            <p:cNvGrpSpPr/>
            <p:nvPr/>
          </p:nvGrpSpPr>
          <p:grpSpPr>
            <a:xfrm>
              <a:off x="7555095" y="5547613"/>
              <a:ext cx="412491" cy="256075"/>
              <a:chOff x="5218575" y="2062978"/>
              <a:chExt cx="3733800" cy="2317945"/>
            </a:xfrm>
          </p:grpSpPr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Group 37"/>
            <p:cNvGrpSpPr/>
            <p:nvPr/>
          </p:nvGrpSpPr>
          <p:grpSpPr>
            <a:xfrm>
              <a:off x="7707495" y="5700013"/>
              <a:ext cx="412491" cy="256075"/>
              <a:chOff x="5218575" y="2062978"/>
              <a:chExt cx="3733800" cy="2317945"/>
            </a:xfrm>
          </p:grpSpPr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Group 41"/>
            <p:cNvGrpSpPr/>
            <p:nvPr/>
          </p:nvGrpSpPr>
          <p:grpSpPr>
            <a:xfrm>
              <a:off x="7859895" y="5852413"/>
              <a:ext cx="412491" cy="256075"/>
              <a:chOff x="5218575" y="2062978"/>
              <a:chExt cx="3733800" cy="2317945"/>
            </a:xfrm>
          </p:grpSpPr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" name="Group 45"/>
            <p:cNvGrpSpPr/>
            <p:nvPr/>
          </p:nvGrpSpPr>
          <p:grpSpPr>
            <a:xfrm>
              <a:off x="8195971" y="5548035"/>
              <a:ext cx="412491" cy="256075"/>
              <a:chOff x="5218575" y="2062978"/>
              <a:chExt cx="3733800" cy="2317945"/>
            </a:xfrm>
          </p:grpSpPr>
          <p:sp>
            <p:nvSpPr>
              <p:cNvPr id="47" name="Rectangle 46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Group 49"/>
            <p:cNvGrpSpPr/>
            <p:nvPr/>
          </p:nvGrpSpPr>
          <p:grpSpPr>
            <a:xfrm>
              <a:off x="8348371" y="5700435"/>
              <a:ext cx="412491" cy="256075"/>
              <a:chOff x="5218575" y="2062978"/>
              <a:chExt cx="3733800" cy="2317945"/>
            </a:xfrm>
          </p:grpSpPr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Group 53"/>
            <p:cNvGrpSpPr/>
            <p:nvPr/>
          </p:nvGrpSpPr>
          <p:grpSpPr>
            <a:xfrm>
              <a:off x="8500771" y="5852835"/>
              <a:ext cx="412491" cy="256075"/>
              <a:chOff x="5218575" y="2062978"/>
              <a:chExt cx="3733800" cy="2317945"/>
            </a:xfrm>
          </p:grpSpPr>
          <p:sp>
            <p:nvSpPr>
              <p:cNvPr id="55" name="Rectangle 54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" name="Group 92"/>
          <p:cNvGrpSpPr/>
          <p:nvPr/>
        </p:nvGrpSpPr>
        <p:grpSpPr>
          <a:xfrm>
            <a:off x="0" y="4488847"/>
            <a:ext cx="3299927" cy="836510"/>
            <a:chOff x="0" y="4233668"/>
            <a:chExt cx="9144000" cy="2317945"/>
          </a:xfrm>
        </p:grpSpPr>
        <p:sp>
          <p:nvSpPr>
            <p:cNvPr id="94" name="Rectangle 12"/>
            <p:cNvSpPr>
              <a:spLocks noChangeArrowheads="1"/>
            </p:cNvSpPr>
            <p:nvPr/>
          </p:nvSpPr>
          <p:spPr bwMode="auto">
            <a:xfrm>
              <a:off x="2743200" y="423366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dirty="0" smtClean="0">
                  <a:solidFill>
                    <a:srgbClr val="FFFFFF"/>
                  </a:solidFill>
                </a:rPr>
                <a:t>B-2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95" name="Rectangle 13"/>
            <p:cNvSpPr>
              <a:spLocks noChangeArrowheads="1"/>
            </p:cNvSpPr>
            <p:nvPr/>
          </p:nvSpPr>
          <p:spPr bwMode="auto">
            <a:xfrm>
              <a:off x="2787264" y="620233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IN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sp>
          <p:nvSpPr>
            <p:cNvPr id="96" name="Rectangle 14"/>
            <p:cNvSpPr>
              <a:spLocks noChangeArrowheads="1"/>
            </p:cNvSpPr>
            <p:nvPr/>
          </p:nvSpPr>
          <p:spPr bwMode="auto">
            <a:xfrm>
              <a:off x="5660295" y="620233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rgbClr val="FFFFFF"/>
                  </a:solidFill>
                </a:rPr>
                <a:t>OUT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cxnSp>
          <p:nvCxnSpPr>
            <p:cNvPr id="97" name="AutoShape 19"/>
            <p:cNvCxnSpPr>
              <a:cxnSpLocks noChangeShapeType="1"/>
              <a:endCxn id="95" idx="1"/>
            </p:cNvCxnSpPr>
            <p:nvPr/>
          </p:nvCxnSpPr>
          <p:spPr bwMode="auto">
            <a:xfrm>
              <a:off x="1628253" y="6089969"/>
              <a:ext cx="1159011" cy="26476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cxnSp>
          <p:nvCxnSpPr>
            <p:cNvPr id="98" name="AutoShape 22"/>
            <p:cNvCxnSpPr>
              <a:cxnSpLocks noChangeShapeType="1"/>
              <a:stCxn id="96" idx="3"/>
              <a:endCxn id="100" idx="1"/>
            </p:cNvCxnSpPr>
            <p:nvPr/>
          </p:nvCxnSpPr>
          <p:spPr bwMode="auto">
            <a:xfrm flipV="1">
              <a:off x="6422295" y="5748440"/>
              <a:ext cx="969678" cy="606296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pic>
          <p:nvPicPr>
            <p:cNvPr id="99" name="Picture 5" descr="skitched-3-4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36334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5" descr="skitched-3-4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973" y="5265367"/>
              <a:ext cx="1752027" cy="96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33"/>
            <p:cNvGrpSpPr/>
            <p:nvPr/>
          </p:nvGrpSpPr>
          <p:grpSpPr>
            <a:xfrm>
              <a:off x="7555095" y="5547613"/>
              <a:ext cx="412491" cy="256075"/>
              <a:chOff x="5218575" y="2062978"/>
              <a:chExt cx="3733800" cy="2317945"/>
            </a:xfrm>
          </p:grpSpPr>
          <p:sp>
            <p:nvSpPr>
              <p:cNvPr id="122" name="Rectangle 121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Group 37"/>
            <p:cNvGrpSpPr/>
            <p:nvPr/>
          </p:nvGrpSpPr>
          <p:grpSpPr>
            <a:xfrm>
              <a:off x="7707495" y="5700013"/>
              <a:ext cx="412491" cy="256075"/>
              <a:chOff x="5218575" y="2062978"/>
              <a:chExt cx="3733800" cy="2317945"/>
            </a:xfrm>
          </p:grpSpPr>
          <p:sp>
            <p:nvSpPr>
              <p:cNvPr id="119" name="Rectangle 118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" name="Group 41"/>
            <p:cNvGrpSpPr/>
            <p:nvPr/>
          </p:nvGrpSpPr>
          <p:grpSpPr>
            <a:xfrm>
              <a:off x="7859895" y="5852413"/>
              <a:ext cx="412491" cy="256075"/>
              <a:chOff x="5218575" y="2062978"/>
              <a:chExt cx="3733800" cy="2317945"/>
            </a:xfrm>
          </p:grpSpPr>
          <p:sp>
            <p:nvSpPr>
              <p:cNvPr id="116" name="Rectangle 115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Group 45"/>
            <p:cNvGrpSpPr/>
            <p:nvPr/>
          </p:nvGrpSpPr>
          <p:grpSpPr>
            <a:xfrm>
              <a:off x="8195971" y="5548035"/>
              <a:ext cx="412491" cy="256075"/>
              <a:chOff x="5218575" y="2062978"/>
              <a:chExt cx="3733800" cy="2317945"/>
            </a:xfrm>
          </p:grpSpPr>
          <p:sp>
            <p:nvSpPr>
              <p:cNvPr id="113" name="Rectangle 112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49"/>
            <p:cNvGrpSpPr/>
            <p:nvPr/>
          </p:nvGrpSpPr>
          <p:grpSpPr>
            <a:xfrm>
              <a:off x="8348371" y="5700435"/>
              <a:ext cx="412491" cy="256075"/>
              <a:chOff x="5218575" y="2062978"/>
              <a:chExt cx="3733800" cy="2317945"/>
            </a:xfrm>
          </p:grpSpPr>
          <p:sp>
            <p:nvSpPr>
              <p:cNvPr id="110" name="Rectangle 109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" name="Group 53"/>
            <p:cNvGrpSpPr/>
            <p:nvPr/>
          </p:nvGrpSpPr>
          <p:grpSpPr>
            <a:xfrm>
              <a:off x="8500771" y="5852835"/>
              <a:ext cx="412491" cy="256075"/>
              <a:chOff x="5218575" y="2062978"/>
              <a:chExt cx="3733800" cy="2317945"/>
            </a:xfrm>
          </p:grpSpPr>
          <p:sp>
            <p:nvSpPr>
              <p:cNvPr id="107" name="Rectangle 106"/>
              <p:cNvSpPr>
                <a:spLocks noChangeArrowheads="1"/>
              </p:cNvSpPr>
              <p:nvPr/>
            </p:nvSpPr>
            <p:spPr bwMode="auto">
              <a:xfrm>
                <a:off x="5218575" y="2062978"/>
                <a:ext cx="3733800" cy="2317945"/>
              </a:xfrm>
              <a:prstGeom prst="rect">
                <a:avLst/>
              </a:prstGeom>
              <a:solidFill>
                <a:srgbClr val="00410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Rectangle 13"/>
              <p:cNvSpPr>
                <a:spLocks noChangeArrowheads="1"/>
              </p:cNvSpPr>
              <p:nvPr/>
            </p:nvSpPr>
            <p:spPr bwMode="auto">
              <a:xfrm>
                <a:off x="5262639" y="4031645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Rectangle 14"/>
              <p:cNvSpPr>
                <a:spLocks noChangeArrowheads="1"/>
              </p:cNvSpPr>
              <p:nvPr/>
            </p:nvSpPr>
            <p:spPr bwMode="auto">
              <a:xfrm>
                <a:off x="8135670" y="4031646"/>
                <a:ext cx="762000" cy="3048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26" name="Rectangle 12"/>
          <p:cNvSpPr>
            <a:spLocks noChangeArrowheads="1"/>
          </p:cNvSpPr>
          <p:nvPr/>
        </p:nvSpPr>
        <p:spPr bwMode="auto">
          <a:xfrm>
            <a:off x="989978" y="3197458"/>
            <a:ext cx="1347470" cy="836510"/>
          </a:xfrm>
          <a:prstGeom prst="rect">
            <a:avLst/>
          </a:prstGeom>
          <a:solidFill>
            <a:srgbClr val="00410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</a:rPr>
              <a:t>B-2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7" name="Rectangle 13"/>
          <p:cNvSpPr>
            <a:spLocks noChangeArrowheads="1"/>
          </p:cNvSpPr>
          <p:nvPr/>
        </p:nvSpPr>
        <p:spPr bwMode="auto">
          <a:xfrm>
            <a:off x="1005880" y="3907919"/>
            <a:ext cx="274994" cy="10999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900" dirty="0" smtClean="0">
                <a:solidFill>
                  <a:srgbClr val="FFFFFF"/>
                </a:solidFill>
              </a:rPr>
              <a:t>IN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28" name="Rectangle 14"/>
          <p:cNvSpPr>
            <a:spLocks noChangeArrowheads="1"/>
          </p:cNvSpPr>
          <p:nvPr/>
        </p:nvSpPr>
        <p:spPr bwMode="auto">
          <a:xfrm>
            <a:off x="2042712" y="3907919"/>
            <a:ext cx="274994" cy="10999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900" dirty="0" smtClean="0">
                <a:solidFill>
                  <a:srgbClr val="FFFFFF"/>
                </a:solidFill>
              </a:rPr>
              <a:t>OUT</a:t>
            </a:r>
            <a:endParaRPr lang="en-US" sz="900" dirty="0">
              <a:solidFill>
                <a:srgbClr val="FFFFFF"/>
              </a:solidFill>
            </a:endParaRPr>
          </a:p>
        </p:txBody>
      </p:sp>
      <p:cxnSp>
        <p:nvCxnSpPr>
          <p:cNvPr id="129" name="AutoShape 19"/>
          <p:cNvCxnSpPr>
            <a:cxnSpLocks noChangeShapeType="1"/>
            <a:endCxn id="127" idx="1"/>
          </p:cNvCxnSpPr>
          <p:nvPr/>
        </p:nvCxnSpPr>
        <p:spPr bwMode="auto">
          <a:xfrm>
            <a:off x="587611" y="3867368"/>
            <a:ext cx="418269" cy="9555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cxnSp>
        <p:nvCxnSpPr>
          <p:cNvPr id="130" name="AutoShape 22"/>
          <p:cNvCxnSpPr>
            <a:cxnSpLocks noChangeShapeType="1"/>
            <a:stCxn id="128" idx="3"/>
            <a:endCxn id="132" idx="1"/>
          </p:cNvCxnSpPr>
          <p:nvPr/>
        </p:nvCxnSpPr>
        <p:spPr bwMode="auto">
          <a:xfrm flipV="1">
            <a:off x="2317706" y="3744115"/>
            <a:ext cx="349942" cy="21880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pic>
        <p:nvPicPr>
          <p:cNvPr id="131" name="Picture 5" descr="skitched-3-4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7570"/>
            <a:ext cx="632279" cy="34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5" descr="skitched-3-4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48" y="3569782"/>
            <a:ext cx="632279" cy="34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33"/>
          <p:cNvGrpSpPr/>
          <p:nvPr/>
        </p:nvGrpSpPr>
        <p:grpSpPr>
          <a:xfrm>
            <a:off x="2726516" y="3671640"/>
            <a:ext cx="148862" cy="92413"/>
            <a:chOff x="5218575" y="2062978"/>
            <a:chExt cx="3733800" cy="2317945"/>
          </a:xfrm>
        </p:grpSpPr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5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6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 37"/>
          <p:cNvGrpSpPr/>
          <p:nvPr/>
        </p:nvGrpSpPr>
        <p:grpSpPr>
          <a:xfrm>
            <a:off x="2781515" y="3726639"/>
            <a:ext cx="148862" cy="92413"/>
            <a:chOff x="5218575" y="2062978"/>
            <a:chExt cx="3733800" cy="2317945"/>
          </a:xfrm>
        </p:grpSpPr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2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3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41"/>
          <p:cNvGrpSpPr/>
          <p:nvPr/>
        </p:nvGrpSpPr>
        <p:grpSpPr>
          <a:xfrm>
            <a:off x="2836514" y="3781638"/>
            <a:ext cx="148862" cy="92413"/>
            <a:chOff x="5218575" y="2062978"/>
            <a:chExt cx="3733800" cy="2317945"/>
          </a:xfrm>
        </p:grpSpPr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49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0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45"/>
          <p:cNvGrpSpPr/>
          <p:nvPr/>
        </p:nvGrpSpPr>
        <p:grpSpPr>
          <a:xfrm>
            <a:off x="2957798" y="3671792"/>
            <a:ext cx="148862" cy="92413"/>
            <a:chOff x="5218575" y="2062978"/>
            <a:chExt cx="3733800" cy="2317945"/>
          </a:xfrm>
        </p:grpSpPr>
        <p:sp>
          <p:nvSpPr>
            <p:cNvPr id="145" name="Rectangle 144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46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7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49"/>
          <p:cNvGrpSpPr/>
          <p:nvPr/>
        </p:nvGrpSpPr>
        <p:grpSpPr>
          <a:xfrm>
            <a:off x="3012797" y="3726791"/>
            <a:ext cx="148862" cy="92413"/>
            <a:chOff x="5218575" y="2062978"/>
            <a:chExt cx="3733800" cy="2317945"/>
          </a:xfrm>
        </p:grpSpPr>
        <p:sp>
          <p:nvSpPr>
            <p:cNvPr id="142" name="Rectangle 141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43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4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53"/>
          <p:cNvGrpSpPr/>
          <p:nvPr/>
        </p:nvGrpSpPr>
        <p:grpSpPr>
          <a:xfrm>
            <a:off x="3067796" y="3781790"/>
            <a:ext cx="148862" cy="92413"/>
            <a:chOff x="5218575" y="2062978"/>
            <a:chExt cx="3733800" cy="2317945"/>
          </a:xfrm>
        </p:grpSpPr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40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1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07" name="Rectangle 206"/>
          <p:cNvSpPr/>
          <p:nvPr/>
        </p:nvSpPr>
        <p:spPr bwMode="auto">
          <a:xfrm>
            <a:off x="2351437" y="2797257"/>
            <a:ext cx="944007" cy="38097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4" name="Rectangle 12"/>
          <p:cNvSpPr>
            <a:spLocks noChangeArrowheads="1"/>
          </p:cNvSpPr>
          <p:nvPr/>
        </p:nvSpPr>
        <p:spPr bwMode="auto">
          <a:xfrm>
            <a:off x="6472195" y="5672102"/>
            <a:ext cx="1347470" cy="836510"/>
          </a:xfrm>
          <a:prstGeom prst="rect">
            <a:avLst/>
          </a:prstGeom>
          <a:solidFill>
            <a:srgbClr val="00410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</a:rPr>
              <a:t>B-2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5" name="Rectangle 13"/>
          <p:cNvSpPr>
            <a:spLocks noChangeArrowheads="1"/>
          </p:cNvSpPr>
          <p:nvPr/>
        </p:nvSpPr>
        <p:spPr bwMode="auto">
          <a:xfrm>
            <a:off x="6488097" y="6382563"/>
            <a:ext cx="274994" cy="10999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900" dirty="0" smtClean="0">
                <a:solidFill>
                  <a:srgbClr val="FFFFFF"/>
                </a:solidFill>
              </a:rPr>
              <a:t>IN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36" name="Rectangle 14"/>
          <p:cNvSpPr>
            <a:spLocks noChangeArrowheads="1"/>
          </p:cNvSpPr>
          <p:nvPr/>
        </p:nvSpPr>
        <p:spPr bwMode="auto">
          <a:xfrm>
            <a:off x="7524929" y="6382563"/>
            <a:ext cx="274994" cy="10999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900" dirty="0" smtClean="0">
                <a:solidFill>
                  <a:srgbClr val="FFFFFF"/>
                </a:solidFill>
              </a:rPr>
              <a:t>OUT</a:t>
            </a:r>
            <a:endParaRPr lang="en-US" sz="900" dirty="0">
              <a:solidFill>
                <a:srgbClr val="FFFFFF"/>
              </a:solidFill>
            </a:endParaRPr>
          </a:p>
        </p:txBody>
      </p:sp>
      <p:cxnSp>
        <p:nvCxnSpPr>
          <p:cNvPr id="138" name="AutoShape 22"/>
          <p:cNvCxnSpPr>
            <a:cxnSpLocks noChangeShapeType="1"/>
            <a:stCxn id="136" idx="3"/>
            <a:endCxn id="158" idx="1"/>
          </p:cNvCxnSpPr>
          <p:nvPr/>
        </p:nvCxnSpPr>
        <p:spPr bwMode="auto">
          <a:xfrm flipV="1">
            <a:off x="7799923" y="6218759"/>
            <a:ext cx="349942" cy="21880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pic>
        <p:nvPicPr>
          <p:cNvPr id="158" name="Picture 5" descr="skitched-3-4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65" y="6044426"/>
            <a:ext cx="632279" cy="34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5" name="Group 33"/>
          <p:cNvGrpSpPr/>
          <p:nvPr/>
        </p:nvGrpSpPr>
        <p:grpSpPr>
          <a:xfrm>
            <a:off x="8208733" y="6146284"/>
            <a:ext cx="148862" cy="92413"/>
            <a:chOff x="5218575" y="2062978"/>
            <a:chExt cx="3733800" cy="2317945"/>
          </a:xfrm>
        </p:grpSpPr>
        <p:sp>
          <p:nvSpPr>
            <p:cNvPr id="204" name="Rectangle 203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05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6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6" name="Group 37"/>
          <p:cNvGrpSpPr/>
          <p:nvPr/>
        </p:nvGrpSpPr>
        <p:grpSpPr>
          <a:xfrm>
            <a:off x="8263732" y="6201283"/>
            <a:ext cx="148862" cy="92413"/>
            <a:chOff x="5218575" y="2062978"/>
            <a:chExt cx="3733800" cy="2317945"/>
          </a:xfrm>
        </p:grpSpPr>
        <p:sp>
          <p:nvSpPr>
            <p:cNvPr id="201" name="Rectangle 200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02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3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7" name="Group 41"/>
          <p:cNvGrpSpPr/>
          <p:nvPr/>
        </p:nvGrpSpPr>
        <p:grpSpPr>
          <a:xfrm>
            <a:off x="8318731" y="6256282"/>
            <a:ext cx="148862" cy="92413"/>
            <a:chOff x="5218575" y="2062978"/>
            <a:chExt cx="3733800" cy="2317945"/>
          </a:xfrm>
        </p:grpSpPr>
        <p:sp>
          <p:nvSpPr>
            <p:cNvPr id="198" name="Rectangle 197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99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0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8" name="Group 45"/>
          <p:cNvGrpSpPr/>
          <p:nvPr/>
        </p:nvGrpSpPr>
        <p:grpSpPr>
          <a:xfrm>
            <a:off x="8440015" y="6146436"/>
            <a:ext cx="148862" cy="92413"/>
            <a:chOff x="5218575" y="2062978"/>
            <a:chExt cx="3733800" cy="2317945"/>
          </a:xfrm>
        </p:grpSpPr>
        <p:sp>
          <p:nvSpPr>
            <p:cNvPr id="195" name="Rectangle 194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96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7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9" name="Group 49"/>
          <p:cNvGrpSpPr/>
          <p:nvPr/>
        </p:nvGrpSpPr>
        <p:grpSpPr>
          <a:xfrm>
            <a:off x="8495014" y="6201435"/>
            <a:ext cx="148862" cy="92413"/>
            <a:chOff x="5218575" y="2062978"/>
            <a:chExt cx="3733800" cy="2317945"/>
          </a:xfrm>
        </p:grpSpPr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93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4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0" name="Group 53"/>
          <p:cNvGrpSpPr/>
          <p:nvPr/>
        </p:nvGrpSpPr>
        <p:grpSpPr>
          <a:xfrm>
            <a:off x="8550013" y="6256434"/>
            <a:ext cx="148862" cy="92413"/>
            <a:chOff x="5218575" y="2062978"/>
            <a:chExt cx="3733800" cy="2317945"/>
          </a:xfrm>
        </p:grpSpPr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90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1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08" name="Rectangle 12"/>
          <p:cNvSpPr>
            <a:spLocks noChangeArrowheads="1"/>
          </p:cNvSpPr>
          <p:nvPr/>
        </p:nvSpPr>
        <p:spPr bwMode="auto">
          <a:xfrm>
            <a:off x="6472195" y="4445846"/>
            <a:ext cx="1347470" cy="836510"/>
          </a:xfrm>
          <a:prstGeom prst="rect">
            <a:avLst/>
          </a:prstGeom>
          <a:solidFill>
            <a:srgbClr val="00410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</a:rPr>
              <a:t>B-2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09" name="Rectangle 13"/>
          <p:cNvSpPr>
            <a:spLocks noChangeArrowheads="1"/>
          </p:cNvSpPr>
          <p:nvPr/>
        </p:nvSpPr>
        <p:spPr bwMode="auto">
          <a:xfrm>
            <a:off x="6488097" y="5156307"/>
            <a:ext cx="274994" cy="10999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900" dirty="0" smtClean="0">
                <a:solidFill>
                  <a:srgbClr val="FFFFFF"/>
                </a:solidFill>
              </a:rPr>
              <a:t>IN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210" name="Rectangle 14"/>
          <p:cNvSpPr>
            <a:spLocks noChangeArrowheads="1"/>
          </p:cNvSpPr>
          <p:nvPr/>
        </p:nvSpPr>
        <p:spPr bwMode="auto">
          <a:xfrm>
            <a:off x="7524929" y="5156307"/>
            <a:ext cx="274994" cy="10999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900" dirty="0" smtClean="0">
                <a:solidFill>
                  <a:srgbClr val="FFFFFF"/>
                </a:solidFill>
              </a:rPr>
              <a:t>OUT</a:t>
            </a:r>
            <a:endParaRPr lang="en-US" sz="900" dirty="0">
              <a:solidFill>
                <a:srgbClr val="FFFFFF"/>
              </a:solidFill>
            </a:endParaRPr>
          </a:p>
        </p:txBody>
      </p:sp>
      <p:cxnSp>
        <p:nvCxnSpPr>
          <p:cNvPr id="212" name="AutoShape 22"/>
          <p:cNvCxnSpPr>
            <a:cxnSpLocks noChangeShapeType="1"/>
            <a:stCxn id="210" idx="3"/>
            <a:endCxn id="214" idx="1"/>
          </p:cNvCxnSpPr>
          <p:nvPr/>
        </p:nvCxnSpPr>
        <p:spPr bwMode="auto">
          <a:xfrm flipV="1">
            <a:off x="7799923" y="4992503"/>
            <a:ext cx="349942" cy="21880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pic>
        <p:nvPicPr>
          <p:cNvPr id="214" name="Picture 5" descr="skitched-3-4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65" y="4818170"/>
            <a:ext cx="632279" cy="34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" name="Group 33"/>
          <p:cNvGrpSpPr/>
          <p:nvPr/>
        </p:nvGrpSpPr>
        <p:grpSpPr>
          <a:xfrm>
            <a:off x="8208733" y="4920028"/>
            <a:ext cx="148862" cy="92413"/>
            <a:chOff x="5218575" y="2062978"/>
            <a:chExt cx="3733800" cy="2317945"/>
          </a:xfrm>
        </p:grpSpPr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37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38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6" name="Group 37"/>
          <p:cNvGrpSpPr/>
          <p:nvPr/>
        </p:nvGrpSpPr>
        <p:grpSpPr>
          <a:xfrm>
            <a:off x="8263732" y="4975027"/>
            <a:ext cx="148862" cy="92413"/>
            <a:chOff x="5218575" y="2062978"/>
            <a:chExt cx="3733800" cy="2317945"/>
          </a:xfrm>
        </p:grpSpPr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34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35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7" name="Group 41"/>
          <p:cNvGrpSpPr/>
          <p:nvPr/>
        </p:nvGrpSpPr>
        <p:grpSpPr>
          <a:xfrm>
            <a:off x="8318731" y="5030026"/>
            <a:ext cx="148862" cy="92413"/>
            <a:chOff x="5218575" y="2062978"/>
            <a:chExt cx="3733800" cy="2317945"/>
          </a:xfrm>
        </p:grpSpPr>
        <p:sp>
          <p:nvSpPr>
            <p:cNvPr id="230" name="Rectangle 229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31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32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8" name="Group 45"/>
          <p:cNvGrpSpPr/>
          <p:nvPr/>
        </p:nvGrpSpPr>
        <p:grpSpPr>
          <a:xfrm>
            <a:off x="8440015" y="4920180"/>
            <a:ext cx="148862" cy="92413"/>
            <a:chOff x="5218575" y="2062978"/>
            <a:chExt cx="3733800" cy="2317945"/>
          </a:xfrm>
        </p:grpSpPr>
        <p:sp>
          <p:nvSpPr>
            <p:cNvPr id="227" name="Rectangle 226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28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29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9" name="Group 49"/>
          <p:cNvGrpSpPr/>
          <p:nvPr/>
        </p:nvGrpSpPr>
        <p:grpSpPr>
          <a:xfrm>
            <a:off x="8495014" y="4975179"/>
            <a:ext cx="148862" cy="92413"/>
            <a:chOff x="5218575" y="2062978"/>
            <a:chExt cx="3733800" cy="2317945"/>
          </a:xfrm>
        </p:grpSpPr>
        <p:sp>
          <p:nvSpPr>
            <p:cNvPr id="224" name="Rectangle 223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25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26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0" name="Group 53"/>
          <p:cNvGrpSpPr/>
          <p:nvPr/>
        </p:nvGrpSpPr>
        <p:grpSpPr>
          <a:xfrm>
            <a:off x="8550013" y="5030178"/>
            <a:ext cx="148862" cy="92413"/>
            <a:chOff x="5218575" y="2062978"/>
            <a:chExt cx="3733800" cy="2317945"/>
          </a:xfrm>
        </p:grpSpPr>
        <p:sp>
          <p:nvSpPr>
            <p:cNvPr id="221" name="Rectangle 220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22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23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40" name="Rectangle 12"/>
          <p:cNvSpPr>
            <a:spLocks noChangeArrowheads="1"/>
          </p:cNvSpPr>
          <p:nvPr/>
        </p:nvSpPr>
        <p:spPr bwMode="auto">
          <a:xfrm>
            <a:off x="6472195" y="3154457"/>
            <a:ext cx="1347470" cy="836510"/>
          </a:xfrm>
          <a:prstGeom prst="rect">
            <a:avLst/>
          </a:prstGeom>
          <a:solidFill>
            <a:srgbClr val="00410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</a:rPr>
              <a:t>B-2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41" name="Rectangle 13"/>
          <p:cNvSpPr>
            <a:spLocks noChangeArrowheads="1"/>
          </p:cNvSpPr>
          <p:nvPr/>
        </p:nvSpPr>
        <p:spPr bwMode="auto">
          <a:xfrm>
            <a:off x="6488097" y="3864918"/>
            <a:ext cx="274994" cy="10999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900" dirty="0" smtClean="0">
                <a:solidFill>
                  <a:srgbClr val="FFFFFF"/>
                </a:solidFill>
              </a:rPr>
              <a:t>IN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242" name="Rectangle 14"/>
          <p:cNvSpPr>
            <a:spLocks noChangeArrowheads="1"/>
          </p:cNvSpPr>
          <p:nvPr/>
        </p:nvSpPr>
        <p:spPr bwMode="auto">
          <a:xfrm>
            <a:off x="7524929" y="3864918"/>
            <a:ext cx="274994" cy="10999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900" dirty="0" smtClean="0">
                <a:solidFill>
                  <a:srgbClr val="FFFFFF"/>
                </a:solidFill>
              </a:rPr>
              <a:t>OUT</a:t>
            </a:r>
            <a:endParaRPr lang="en-US" sz="900" dirty="0">
              <a:solidFill>
                <a:srgbClr val="FFFFFF"/>
              </a:solidFill>
            </a:endParaRPr>
          </a:p>
        </p:txBody>
      </p:sp>
      <p:cxnSp>
        <p:nvCxnSpPr>
          <p:cNvPr id="244" name="AutoShape 22"/>
          <p:cNvCxnSpPr>
            <a:cxnSpLocks noChangeShapeType="1"/>
            <a:stCxn id="242" idx="3"/>
            <a:endCxn id="246" idx="1"/>
          </p:cNvCxnSpPr>
          <p:nvPr/>
        </p:nvCxnSpPr>
        <p:spPr bwMode="auto">
          <a:xfrm flipV="1">
            <a:off x="7799923" y="3701114"/>
            <a:ext cx="349942" cy="21880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</p:cxnSp>
      <p:pic>
        <p:nvPicPr>
          <p:cNvPr id="246" name="Picture 5" descr="skitched-3-4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65" y="3526781"/>
            <a:ext cx="632279" cy="34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7" name="Group 33"/>
          <p:cNvGrpSpPr/>
          <p:nvPr/>
        </p:nvGrpSpPr>
        <p:grpSpPr>
          <a:xfrm>
            <a:off x="8208733" y="3628639"/>
            <a:ext cx="148862" cy="92413"/>
            <a:chOff x="5218575" y="2062978"/>
            <a:chExt cx="3733800" cy="2317945"/>
          </a:xfrm>
        </p:grpSpPr>
        <p:sp>
          <p:nvSpPr>
            <p:cNvPr id="268" name="Rectangle 267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69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70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8" name="Group 37"/>
          <p:cNvGrpSpPr/>
          <p:nvPr/>
        </p:nvGrpSpPr>
        <p:grpSpPr>
          <a:xfrm>
            <a:off x="8263732" y="3683638"/>
            <a:ext cx="148862" cy="92413"/>
            <a:chOff x="5218575" y="2062978"/>
            <a:chExt cx="3733800" cy="2317945"/>
          </a:xfrm>
        </p:grpSpPr>
        <p:sp>
          <p:nvSpPr>
            <p:cNvPr id="265" name="Rectangle 264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66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67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9" name="Group 41"/>
          <p:cNvGrpSpPr/>
          <p:nvPr/>
        </p:nvGrpSpPr>
        <p:grpSpPr>
          <a:xfrm>
            <a:off x="8318731" y="3738637"/>
            <a:ext cx="148862" cy="92413"/>
            <a:chOff x="5218575" y="2062978"/>
            <a:chExt cx="3733800" cy="2317945"/>
          </a:xfrm>
        </p:grpSpPr>
        <p:sp>
          <p:nvSpPr>
            <p:cNvPr id="262" name="Rectangle 261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63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64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0" name="Group 45"/>
          <p:cNvGrpSpPr/>
          <p:nvPr/>
        </p:nvGrpSpPr>
        <p:grpSpPr>
          <a:xfrm>
            <a:off x="8440015" y="3628791"/>
            <a:ext cx="148862" cy="92413"/>
            <a:chOff x="5218575" y="2062978"/>
            <a:chExt cx="3733800" cy="2317945"/>
          </a:xfrm>
        </p:grpSpPr>
        <p:sp>
          <p:nvSpPr>
            <p:cNvPr id="259" name="Rectangle 258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60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61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1" name="Group 49"/>
          <p:cNvGrpSpPr/>
          <p:nvPr/>
        </p:nvGrpSpPr>
        <p:grpSpPr>
          <a:xfrm>
            <a:off x="8495014" y="3683790"/>
            <a:ext cx="148862" cy="92413"/>
            <a:chOff x="5218575" y="2062978"/>
            <a:chExt cx="3733800" cy="2317945"/>
          </a:xfrm>
        </p:grpSpPr>
        <p:sp>
          <p:nvSpPr>
            <p:cNvPr id="256" name="Rectangle 255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57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58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2" name="Group 53"/>
          <p:cNvGrpSpPr/>
          <p:nvPr/>
        </p:nvGrpSpPr>
        <p:grpSpPr>
          <a:xfrm>
            <a:off x="8550013" y="3738789"/>
            <a:ext cx="148862" cy="92413"/>
            <a:chOff x="5218575" y="2062978"/>
            <a:chExt cx="3733800" cy="2317945"/>
          </a:xfrm>
        </p:grpSpPr>
        <p:sp>
          <p:nvSpPr>
            <p:cNvPr id="253" name="Rectangle 252"/>
            <p:cNvSpPr>
              <a:spLocks noChangeArrowheads="1"/>
            </p:cNvSpPr>
            <p:nvPr/>
          </p:nvSpPr>
          <p:spPr bwMode="auto">
            <a:xfrm>
              <a:off x="5218575" y="2062978"/>
              <a:ext cx="3733800" cy="2317945"/>
            </a:xfrm>
            <a:prstGeom prst="rect">
              <a:avLst/>
            </a:prstGeom>
            <a:solidFill>
              <a:srgbClr val="00410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254" name="Rectangle 13"/>
            <p:cNvSpPr>
              <a:spLocks noChangeArrowheads="1"/>
            </p:cNvSpPr>
            <p:nvPr/>
          </p:nvSpPr>
          <p:spPr bwMode="auto">
            <a:xfrm>
              <a:off x="5262639" y="4031645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55" name="Rectangle 14"/>
            <p:cNvSpPr>
              <a:spLocks noChangeArrowheads="1"/>
            </p:cNvSpPr>
            <p:nvPr/>
          </p:nvSpPr>
          <p:spPr bwMode="auto">
            <a:xfrm>
              <a:off x="8135670" y="4031646"/>
              <a:ext cx="762000" cy="3048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74" name="Straight Arrow Connector 273"/>
          <p:cNvCxnSpPr>
            <a:endCxn id="241" idx="1"/>
          </p:cNvCxnSpPr>
          <p:nvPr/>
        </p:nvCxnSpPr>
        <p:spPr bwMode="auto">
          <a:xfrm>
            <a:off x="2334273" y="3638151"/>
            <a:ext cx="4153824" cy="281766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6" name="Straight Arrow Connector 275"/>
          <p:cNvCxnSpPr>
            <a:stCxn id="126" idx="3"/>
            <a:endCxn id="209" idx="1"/>
          </p:cNvCxnSpPr>
          <p:nvPr/>
        </p:nvCxnSpPr>
        <p:spPr bwMode="auto">
          <a:xfrm>
            <a:off x="2337448" y="3615713"/>
            <a:ext cx="4150649" cy="1595593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8" name="Straight Arrow Connector 277"/>
          <p:cNvCxnSpPr>
            <a:stCxn id="126" idx="3"/>
            <a:endCxn id="135" idx="1"/>
          </p:cNvCxnSpPr>
          <p:nvPr/>
        </p:nvCxnSpPr>
        <p:spPr bwMode="auto">
          <a:xfrm>
            <a:off x="2337448" y="3615713"/>
            <a:ext cx="4150649" cy="2821849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0" name="Straight Arrow Connector 279"/>
          <p:cNvCxnSpPr>
            <a:endCxn id="241" idx="1"/>
          </p:cNvCxnSpPr>
          <p:nvPr/>
        </p:nvCxnSpPr>
        <p:spPr bwMode="auto">
          <a:xfrm flipV="1">
            <a:off x="2351437" y="3919917"/>
            <a:ext cx="4136660" cy="988154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2" name="Straight Arrow Connector 281"/>
          <p:cNvCxnSpPr>
            <a:endCxn id="209" idx="1"/>
          </p:cNvCxnSpPr>
          <p:nvPr/>
        </p:nvCxnSpPr>
        <p:spPr bwMode="auto">
          <a:xfrm>
            <a:off x="2334273" y="4942393"/>
            <a:ext cx="4153824" cy="268913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4" name="Straight Arrow Connector 283"/>
          <p:cNvCxnSpPr>
            <a:stCxn id="94" idx="3"/>
            <a:endCxn id="135" idx="1"/>
          </p:cNvCxnSpPr>
          <p:nvPr/>
        </p:nvCxnSpPr>
        <p:spPr bwMode="auto">
          <a:xfrm>
            <a:off x="2337448" y="4907102"/>
            <a:ext cx="4150649" cy="1530460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6" name="Straight Arrow Connector 285"/>
          <p:cNvCxnSpPr>
            <a:stCxn id="25" idx="3"/>
            <a:endCxn id="241" idx="1"/>
          </p:cNvCxnSpPr>
          <p:nvPr/>
        </p:nvCxnSpPr>
        <p:spPr bwMode="auto">
          <a:xfrm flipV="1">
            <a:off x="2337448" y="3919917"/>
            <a:ext cx="4150649" cy="2213441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8" name="Straight Arrow Connector 287"/>
          <p:cNvCxnSpPr>
            <a:stCxn id="25" idx="3"/>
          </p:cNvCxnSpPr>
          <p:nvPr/>
        </p:nvCxnSpPr>
        <p:spPr bwMode="auto">
          <a:xfrm flipV="1">
            <a:off x="2337448" y="5243235"/>
            <a:ext cx="4121291" cy="890123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3" name="Straight Arrow Connector 292"/>
          <p:cNvCxnSpPr>
            <a:stCxn id="25" idx="3"/>
            <a:endCxn id="135" idx="1"/>
          </p:cNvCxnSpPr>
          <p:nvPr/>
        </p:nvCxnSpPr>
        <p:spPr bwMode="auto">
          <a:xfrm>
            <a:off x="2337448" y="6133358"/>
            <a:ext cx="4150649" cy="304204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7" y="375047"/>
            <a:ext cx="2768203" cy="424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Tx/>
              <a:buBlip>
                <a:blip r:embed="rId3"/>
              </a:buBlip>
            </a:pPr>
            <a:endParaRPr lang="en-US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05" y="1374056"/>
            <a:ext cx="3228082" cy="425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ular Callout 8"/>
          <p:cNvSpPr/>
          <p:nvPr/>
        </p:nvSpPr>
        <p:spPr bwMode="auto">
          <a:xfrm>
            <a:off x="3458762" y="1"/>
            <a:ext cx="5146373" cy="1838270"/>
          </a:xfrm>
          <a:prstGeom prst="wedgeRoundRectCallout">
            <a:avLst>
              <a:gd name="adj1" fmla="val -55226"/>
              <a:gd name="adj2" fmla="val 226184"/>
              <a:gd name="adj3" fmla="val 16667"/>
            </a:avLst>
          </a:prstGeom>
          <a:gradFill flip="none" rotWithShape="1">
            <a:gsLst>
              <a:gs pos="0">
                <a:srgbClr val="18342B"/>
              </a:gs>
              <a:gs pos="100000">
                <a:srgbClr val="FFFFFF"/>
              </a:gs>
            </a:gsLst>
            <a:lin ang="5400000" scaled="0"/>
            <a:tileRect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 MT" charset="0"/>
                <a:ea typeface="ＭＳ Ｐゴシック" charset="0"/>
                <a:cs typeface="Gill Sans MT" charset="0"/>
                <a:sym typeface="Gill Sans MT" charset="0"/>
              </a:rPr>
              <a:t>The quest for knowledge used to begin with grand theories.</a:t>
            </a:r>
          </a:p>
          <a:p>
            <a:pPr>
              <a:lnSpc>
                <a:spcPct val="50000"/>
              </a:lnSpc>
            </a:pPr>
            <a:endParaRPr lang="en-US" sz="2000" dirty="0">
              <a:solidFill>
                <a:schemeClr val="bg1"/>
              </a:solidFill>
              <a:latin typeface="Gill Sans MT" charset="0"/>
              <a:ea typeface="ＭＳ Ｐゴシック" charset="0"/>
              <a:cs typeface="Gill Sans MT" charset="0"/>
              <a:sym typeface="Gill Sans MT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ill Sans MT" charset="0"/>
                <a:ea typeface="ＭＳ Ｐゴシック" charset="0"/>
                <a:cs typeface="Gill Sans MT" charset="0"/>
                <a:sym typeface="Gill Sans MT" charset="0"/>
              </a:rPr>
              <a:t>Now it begins with massive amounts of data.  </a:t>
            </a:r>
          </a:p>
          <a:p>
            <a:pPr>
              <a:lnSpc>
                <a:spcPct val="50000"/>
              </a:lnSpc>
            </a:pPr>
            <a:endParaRPr lang="en-US" sz="2000" dirty="0">
              <a:solidFill>
                <a:schemeClr val="bg1"/>
              </a:solidFill>
              <a:latin typeface="Gill Sans MT" charset="0"/>
              <a:ea typeface="ＭＳ Ｐゴシック" charset="0"/>
              <a:cs typeface="Gill Sans MT" charset="0"/>
              <a:sym typeface="Gill Sans MT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ill Sans MT" charset="0"/>
                <a:ea typeface="ＭＳ Ｐゴシック" charset="0"/>
                <a:cs typeface="Gill Sans MT" charset="0"/>
                <a:sym typeface="Gill Sans MT" charset="0"/>
              </a:rPr>
              <a:t>Welcome to the Petabyte Age.</a:t>
            </a:r>
            <a:endParaRPr lang="en-US" sz="2000" dirty="0">
              <a:solidFill>
                <a:schemeClr val="bg1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5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Handy UNIX </a:t>
            </a:r>
            <a:r>
              <a:rPr lang="en-US" dirty="0" err="1" smtClean="0"/>
              <a:t>r’vous</a:t>
            </a:r>
            <a:r>
              <a:rPr lang="en-US" dirty="0" smtClean="0"/>
              <a:t> </a:t>
            </a:r>
            <a:r>
              <a:rPr lang="en-US" dirty="0" err="1" smtClean="0"/>
              <a:t>utils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non-streaming: sort, </a:t>
            </a:r>
            <a:r>
              <a:rPr lang="en-US" sz="2800" dirty="0" err="1" smtClean="0"/>
              <a:t>wc</a:t>
            </a:r>
            <a:r>
              <a:rPr lang="en-US" sz="2800" dirty="0" smtClean="0"/>
              <a:t>, </a:t>
            </a:r>
            <a:r>
              <a:rPr lang="en-US" sz="2800" dirty="0" err="1" smtClean="0"/>
              <a:t>tsort</a:t>
            </a:r>
            <a:endParaRPr lang="en-US" sz="2800" dirty="0" smtClean="0"/>
          </a:p>
          <a:p>
            <a:r>
              <a:rPr lang="en-US" sz="2800" dirty="0" smtClean="0"/>
              <a:t>“stream rendezvous”: </a:t>
            </a:r>
            <a:r>
              <a:rPr lang="en-US" sz="2800" dirty="0" err="1" smtClean="0"/>
              <a:t>uniq</a:t>
            </a:r>
            <a:r>
              <a:rPr lang="en-US" sz="2800" dirty="0" smtClean="0"/>
              <a:t>, join, paste</a:t>
            </a:r>
          </a:p>
          <a:p>
            <a:pPr lvl="1"/>
            <a:r>
              <a:rPr lang="en-US" sz="2400" dirty="0" smtClean="0"/>
              <a:t>require sorted inputs</a:t>
            </a:r>
          </a:p>
          <a:p>
            <a:endParaRPr lang="en-US" sz="2800" dirty="0" smtClean="0"/>
          </a:p>
          <a:p>
            <a:r>
              <a:rPr lang="en-US" sz="2800" dirty="0" smtClean="0"/>
              <a:t>for more UNIX goodness:</a:t>
            </a:r>
          </a:p>
          <a:p>
            <a:pPr lvl="1"/>
            <a:r>
              <a:rPr lang="en-US" sz="2400" dirty="0" smtClean="0"/>
              <a:t>http://</a:t>
            </a:r>
            <a:r>
              <a:rPr lang="en-US" sz="2400" dirty="0" err="1" smtClean="0"/>
              <a:t>en.wikipedia.org/wiki/List_of_Unix_utilities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sort table on Category, search for “Text Processing”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 Up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Unordered collection model</a:t>
            </a:r>
          </a:p>
          <a:p>
            <a:r>
              <a:rPr lang="en-US" dirty="0" smtClean="0"/>
              <a:t>Read in chunks to avoid fixed I/O costs</a:t>
            </a:r>
          </a:p>
          <a:p>
            <a:endParaRPr lang="en-US" dirty="0" smtClean="0"/>
          </a:p>
          <a:p>
            <a:r>
              <a:rPr lang="en-US" dirty="0" smtClean="0"/>
              <a:t>Two main techniques</a:t>
            </a:r>
          </a:p>
          <a:p>
            <a:pPr lvl="1"/>
            <a:r>
              <a:rPr lang="en-US" dirty="0" smtClean="0"/>
              <a:t>Streaming</a:t>
            </a:r>
          </a:p>
          <a:p>
            <a:pPr lvl="1"/>
            <a:r>
              <a:rPr lang="en-US" dirty="0" smtClean="0"/>
              <a:t>Divide &amp; Conquer for rendezvous</a:t>
            </a:r>
          </a:p>
          <a:p>
            <a:r>
              <a:rPr lang="en-US" dirty="0" smtClean="0"/>
              <a:t>Parallelism falls out fairly naturally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 Up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 streaming is fast and low-memory</a:t>
            </a:r>
          </a:p>
          <a:p>
            <a:pPr lvl="1"/>
            <a:r>
              <a:rPr lang="en-US" dirty="0" smtClean="0"/>
              <a:t>one-pass</a:t>
            </a:r>
          </a:p>
          <a:p>
            <a:pPr lvl="1"/>
            <a:r>
              <a:rPr lang="en-US" dirty="0" smtClean="0"/>
              <a:t>chunking minimizes I/O fixed costs</a:t>
            </a:r>
          </a:p>
          <a:p>
            <a:r>
              <a:rPr lang="en-US" dirty="0" smtClean="0"/>
              <a:t>Try to avoid ordering requirements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kernels for rendezvous in detail:</a:t>
            </a:r>
          </a:p>
          <a:p>
            <a:pPr lvl="1"/>
            <a:r>
              <a:rPr lang="en-US" dirty="0" smtClean="0"/>
              <a:t>out-of-core sorting</a:t>
            </a:r>
          </a:p>
          <a:p>
            <a:pPr lvl="1"/>
            <a:r>
              <a:rPr lang="en-US" dirty="0" smtClean="0"/>
              <a:t>out-of-core hashing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i="1" dirty="0" smtClean="0"/>
              <a:t>...they differ in the order of divide </a:t>
            </a:r>
            <a:r>
              <a:rPr lang="en-US" i="1" dirty="0" err="1" smtClean="0"/>
              <a:t>vs</a:t>
            </a:r>
            <a:r>
              <a:rPr lang="en-US" i="1" dirty="0" smtClean="0"/>
              <a:t> conquer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7" y="375047"/>
            <a:ext cx="2768203" cy="424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Tx/>
              <a:buBlip>
                <a:blip r:embed="rId3"/>
              </a:buBlip>
            </a:pPr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05" y="1374056"/>
            <a:ext cx="3228082" cy="425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040434"/>
            <a:ext cx="3487043" cy="450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5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1.ke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21E8"/>
      </a:accent1>
      <a:accent2>
        <a:srgbClr val="FF9966"/>
      </a:accent2>
      <a:accent3>
        <a:srgbClr val="FFFFFF"/>
      </a:accent3>
      <a:accent4>
        <a:srgbClr val="000000"/>
      </a:accent4>
      <a:accent5>
        <a:srgbClr val="AAABF2"/>
      </a:accent5>
      <a:accent6>
        <a:srgbClr val="E78A5C"/>
      </a:accent6>
      <a:hlink>
        <a:srgbClr val="CC3300"/>
      </a:hlink>
      <a:folHlink>
        <a:srgbClr val="996600"/>
      </a:folHlink>
    </a:clrScheme>
    <a:fontScheme name="lecture1.key">
      <a:majorFont>
        <a:latin typeface="Tahoma"/>
        <a:ea typeface="Osaka"/>
        <a:cs typeface=""/>
      </a:majorFont>
      <a:minorFont>
        <a:latin typeface="Tahoma"/>
        <a:ea typeface="Osak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FF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FF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cture1.ke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1.ke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1.ke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HD:Users:joehucb:school:cs186:f05:lecture1.key.ppt</Template>
  <TotalTime>2371</TotalTime>
  <Pages>0</Pages>
  <Words>2338</Words>
  <Characters>0</Characters>
  <Application>Microsoft Macintosh PowerPoint</Application>
  <PresentationFormat>On-screen Show (4:3)</PresentationFormat>
  <Lines>0</Lines>
  <Paragraphs>551</Paragraphs>
  <Slides>83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lecture1.key</vt:lpstr>
      <vt:lpstr>CS186: Introduction to Database Systems</vt:lpstr>
      <vt:lpstr>Queries for Today</vt:lpstr>
      <vt:lpstr>Queries for Today</vt:lpstr>
      <vt:lpstr>Why?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Updated for 2013</vt:lpstr>
      <vt:lpstr>What is going on?</vt:lpstr>
      <vt:lpstr>What is going on?</vt:lpstr>
      <vt:lpstr>What is going on?</vt:lpstr>
      <vt:lpstr>Industrial Revolution of Data!</vt:lpstr>
      <vt:lpstr>This makes me feel…</vt:lpstr>
      <vt:lpstr>This makes me feel…</vt:lpstr>
      <vt:lpstr>This makes me feel…</vt:lpstr>
      <vt:lpstr>This makes me feel…</vt:lpstr>
      <vt:lpstr>This makes me feel…</vt:lpstr>
      <vt:lpstr>This makes me feel…</vt:lpstr>
      <vt:lpstr>This makes me feel…</vt:lpstr>
      <vt:lpstr>This makes me feel…</vt:lpstr>
      <vt:lpstr>This makes me feel…</vt:lpstr>
      <vt:lpstr>This makes me feel…</vt:lpstr>
      <vt:lpstr>This makes me feel…</vt:lpstr>
      <vt:lpstr>So…Why?</vt:lpstr>
      <vt:lpstr>Queries for Today</vt:lpstr>
      <vt:lpstr>What: Spot the Database</vt:lpstr>
      <vt:lpstr>What: Spot the Database</vt:lpstr>
      <vt:lpstr>What: Spot the Database</vt:lpstr>
      <vt:lpstr>What: Spot the Database</vt:lpstr>
      <vt:lpstr>What: Spot the Database</vt:lpstr>
      <vt:lpstr>What: Spot the Database</vt:lpstr>
      <vt:lpstr>What: Spot the Database</vt:lpstr>
      <vt:lpstr>What is a Database?</vt:lpstr>
      <vt:lpstr>What is a DBMS?</vt:lpstr>
      <vt:lpstr>What: Is an OS a DBMS?</vt:lpstr>
      <vt:lpstr>What: Is an OS a DBMS?</vt:lpstr>
      <vt:lpstr>What: File System vs DBMS</vt:lpstr>
      <vt:lpstr>What: File System vs DBMS</vt:lpstr>
      <vt:lpstr>What: File System vs DBMS</vt:lpstr>
      <vt:lpstr>What: Database Systems</vt:lpstr>
      <vt:lpstr>What: Current Market</vt:lpstr>
      <vt:lpstr>What will we learn?</vt:lpstr>
      <vt:lpstr>What: Summing up</vt:lpstr>
      <vt:lpstr>What: Summing up</vt:lpstr>
      <vt:lpstr>What: Summing up</vt:lpstr>
      <vt:lpstr>What: Summing up</vt:lpstr>
      <vt:lpstr>Be the tip of the spear</vt:lpstr>
      <vt:lpstr>Who?</vt:lpstr>
      <vt:lpstr>How?  Workload</vt:lpstr>
      <vt:lpstr>How? Administrivia</vt:lpstr>
      <vt:lpstr>How? Administrivia, cont.</vt:lpstr>
      <vt:lpstr>How? Administrivia, cont.</vt:lpstr>
      <vt:lpstr>How? Homework Now!</vt:lpstr>
      <vt:lpstr>Queries for Today</vt:lpstr>
      <vt:lpstr>Dealing with Big Data</vt:lpstr>
      <vt:lpstr>Dealing with Big Data</vt:lpstr>
      <vt:lpstr>Dealing with Big Data</vt:lpstr>
      <vt:lpstr>Dealing with Big Data</vt:lpstr>
      <vt:lpstr>Basic Patterns for Big Data</vt:lpstr>
      <vt:lpstr>Simplifying Assumption</vt:lpstr>
      <vt:lpstr>Disorder is a friend of Scaling</vt:lpstr>
      <vt:lpstr>Streaming through RAM</vt:lpstr>
      <vt:lpstr>Streaming through RAM</vt:lpstr>
      <vt:lpstr>Streaming through RAM</vt:lpstr>
      <vt:lpstr>Parallelize Me</vt:lpstr>
      <vt:lpstr>Parallelize Me</vt:lpstr>
      <vt:lpstr>UNIX Pipes</vt:lpstr>
      <vt:lpstr>Handy streaming UNIX utils</vt:lpstr>
      <vt:lpstr>Rendezvous</vt:lpstr>
      <vt:lpstr>Divide and Conquer</vt:lpstr>
      <vt:lpstr>Divide and Conquer</vt:lpstr>
      <vt:lpstr>Divide and Conquer</vt:lpstr>
      <vt:lpstr>Parallelize Me?</vt:lpstr>
      <vt:lpstr>Parallelize Me?</vt:lpstr>
      <vt:lpstr>Handy UNIX r’vous utils</vt:lpstr>
      <vt:lpstr>Summing Up 1</vt:lpstr>
      <vt:lpstr>Summing Up 2</vt:lpstr>
      <vt:lpstr>Up Next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CS186: Introduction to Database Systems</dc:title>
  <dc:subject/>
  <dc:creator/>
  <cp:keywords/>
  <dc:description/>
  <cp:lastModifiedBy>Joe Hellerstein</cp:lastModifiedBy>
  <cp:revision>97</cp:revision>
  <dcterms:created xsi:type="dcterms:W3CDTF">2012-01-17T04:38:59Z</dcterms:created>
  <dcterms:modified xsi:type="dcterms:W3CDTF">2015-01-20T21:36:52Z</dcterms:modified>
  <cp:category/>
</cp:coreProperties>
</file>